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78"/>
  </p:notesMasterIdLst>
  <p:handoutMasterIdLst>
    <p:handoutMasterId r:id="rId79"/>
  </p:handoutMasterIdLst>
  <p:sldIdLst>
    <p:sldId id="258"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346" r:id="rId62"/>
    <p:sldId id="347" r:id="rId63"/>
    <p:sldId id="348" r:id="rId64"/>
    <p:sldId id="349" r:id="rId65"/>
    <p:sldId id="350" r:id="rId66"/>
    <p:sldId id="351" r:id="rId67"/>
    <p:sldId id="352" r:id="rId68"/>
    <p:sldId id="353" r:id="rId69"/>
    <p:sldId id="354" r:id="rId70"/>
    <p:sldId id="355" r:id="rId71"/>
    <p:sldId id="356" r:id="rId72"/>
    <p:sldId id="357" r:id="rId73"/>
    <p:sldId id="358" r:id="rId74"/>
    <p:sldId id="359" r:id="rId75"/>
    <p:sldId id="360" r:id="rId76"/>
    <p:sldId id="361" r:id="rId77"/>
  </p:sldIdLst>
  <p:sldSz cx="9144000" cy="6858000" type="screen4x3"/>
  <p:notesSz cx="6858000" cy="9144000"/>
  <p:defaultTextStyle>
    <a:defPPr>
      <a:defRPr lang="en-US"/>
    </a:defPPr>
    <a:lvl1pPr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1pPr>
    <a:lvl2pPr marL="4572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2pPr>
    <a:lvl3pPr marL="9144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3pPr>
    <a:lvl4pPr marL="13716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4pPr>
    <a:lvl5pPr marL="1828800" algn="l" rtl="0" eaLnBrk="0" fontAlgn="base" hangingPunct="0">
      <a:spcBef>
        <a:spcPct val="15000"/>
      </a:spcBef>
      <a:spcAft>
        <a:spcPct val="0"/>
      </a:spcAft>
      <a:defRPr sz="2000" kern="1200" baseline="30000">
        <a:solidFill>
          <a:schemeClr val="tx1"/>
        </a:solidFill>
        <a:latin typeface="Times New Roman" pitchFamily="18" charset="0"/>
        <a:ea typeface="+mn-ea"/>
        <a:cs typeface="+mn-cs"/>
      </a:defRPr>
    </a:lvl5pPr>
    <a:lvl6pPr marL="2286000" algn="l" defTabSz="914400" rtl="0" eaLnBrk="1" latinLnBrk="0" hangingPunct="1">
      <a:defRPr sz="2000" kern="1200" baseline="30000">
        <a:solidFill>
          <a:schemeClr val="tx1"/>
        </a:solidFill>
        <a:latin typeface="Times New Roman" pitchFamily="18" charset="0"/>
        <a:ea typeface="+mn-ea"/>
        <a:cs typeface="+mn-cs"/>
      </a:defRPr>
    </a:lvl6pPr>
    <a:lvl7pPr marL="2743200" algn="l" defTabSz="914400" rtl="0" eaLnBrk="1" latinLnBrk="0" hangingPunct="1">
      <a:defRPr sz="2000" kern="1200" baseline="30000">
        <a:solidFill>
          <a:schemeClr val="tx1"/>
        </a:solidFill>
        <a:latin typeface="Times New Roman" pitchFamily="18" charset="0"/>
        <a:ea typeface="+mn-ea"/>
        <a:cs typeface="+mn-cs"/>
      </a:defRPr>
    </a:lvl7pPr>
    <a:lvl8pPr marL="3200400" algn="l" defTabSz="914400" rtl="0" eaLnBrk="1" latinLnBrk="0" hangingPunct="1">
      <a:defRPr sz="2000" kern="1200" baseline="30000">
        <a:solidFill>
          <a:schemeClr val="tx1"/>
        </a:solidFill>
        <a:latin typeface="Times New Roman" pitchFamily="18" charset="0"/>
        <a:ea typeface="+mn-ea"/>
        <a:cs typeface="+mn-cs"/>
      </a:defRPr>
    </a:lvl8pPr>
    <a:lvl9pPr marL="3657600" algn="l" defTabSz="914400" rtl="0" eaLnBrk="1" latinLnBrk="0" hangingPunct="1">
      <a:defRPr sz="2000" kern="1200" baseline="300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99CCFF"/>
    <a:srgbClr val="CC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2"/>
    <p:restoredTop sz="91654" autoAdjust="0"/>
  </p:normalViewPr>
  <p:slideViewPr>
    <p:cSldViewPr>
      <p:cViewPr varScale="1">
        <p:scale>
          <a:sx n="100" d="100"/>
          <a:sy n="100" d="100"/>
        </p:scale>
        <p:origin x="160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7" d="100"/>
          <a:sy n="37" d="100"/>
        </p:scale>
        <p:origin x="-13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572B7C-62EC-8345-B997-26C6D50586AA}" type="datetimeFigureOut">
              <a:rPr lang="en-US" smtClean="0"/>
              <a:t>3/19/18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A3F43B-4257-E143-AD3D-E09D5E86F2C1}" type="slidenum">
              <a:rPr lang="en-US" smtClean="0"/>
              <a:t>‹#›</a:t>
            </a:fld>
            <a:endParaRPr lang="en-US" dirty="0"/>
          </a:p>
        </p:txBody>
      </p:sp>
    </p:spTree>
    <p:extLst>
      <p:ext uri="{BB962C8B-B14F-4D97-AF65-F5344CB8AC3E}">
        <p14:creationId xmlns:p14="http://schemas.microsoft.com/office/powerpoint/2010/main" val="1336733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baseline="0" smtClean="0"/>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aseline="0" smtClean="0"/>
            </a:lvl1pPr>
          </a:lstStyle>
          <a:p>
            <a:pPr>
              <a:defRPr/>
            </a:pPr>
            <a:endParaRPr lang="en-US" dirty="0"/>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baseline="0" smtClean="0"/>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aseline="0" smtClean="0"/>
            </a:lvl1pPr>
          </a:lstStyle>
          <a:p>
            <a:pPr>
              <a:defRPr/>
            </a:pPr>
            <a:fld id="{0C045E60-B401-40A4-B5BF-409609593ABE}" type="slidenum">
              <a:rPr lang="en-US"/>
              <a:pPr>
                <a:defRPr/>
              </a:pPr>
              <a:t>‹#›</a:t>
            </a:fld>
            <a:endParaRPr lang="en-US" dirty="0"/>
          </a:p>
        </p:txBody>
      </p:sp>
    </p:spTree>
    <p:extLst>
      <p:ext uri="{BB962C8B-B14F-4D97-AF65-F5344CB8AC3E}">
        <p14:creationId xmlns:p14="http://schemas.microsoft.com/office/powerpoint/2010/main" val="33529191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774E6A8-F1DD-4E5D-9231-51514289819E}" type="slidenum">
              <a:rPr lang="en-US" altLang="en-US" sz="1200" baseline="0"/>
              <a:pPr algn="r">
                <a:spcBef>
                  <a:spcPct val="0"/>
                </a:spcBef>
              </a:pPr>
              <a:t>3</a:t>
            </a:fld>
            <a:endParaRPr lang="en-US" altLang="en-US" sz="1200" baseline="0"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A760EBA-7472-443D-BC24-05359D830BF0}" type="slidenum">
              <a:rPr lang="en-US" altLang="en-US" sz="1200" baseline="0"/>
              <a:pPr algn="r">
                <a:spcBef>
                  <a:spcPct val="0"/>
                </a:spcBef>
              </a:pPr>
              <a:t>12</a:t>
            </a:fld>
            <a:endParaRPr lang="en-US" altLang="en-US" sz="1200" baseline="0" dirty="0"/>
          </a:p>
        </p:txBody>
      </p:sp>
      <p:sp>
        <p:nvSpPr>
          <p:cNvPr id="119811" name="Rectangle 1026"/>
          <p:cNvSpPr>
            <a:spLocks noGrp="1" noRot="1" noChangeAspect="1" noChangeArrowheads="1" noTextEdit="1"/>
          </p:cNvSpPr>
          <p:nvPr>
            <p:ph type="sldImg"/>
          </p:nvPr>
        </p:nvSpPr>
        <p:spPr>
          <a:ln/>
        </p:spPr>
      </p:sp>
      <p:sp>
        <p:nvSpPr>
          <p:cNvPr id="119812"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F03CBC4-EFD3-4670-84E3-9CF7E1549517}" type="slidenum">
              <a:rPr lang="en-US" altLang="en-US" sz="1200" baseline="0"/>
              <a:pPr algn="r">
                <a:spcBef>
                  <a:spcPct val="0"/>
                </a:spcBef>
              </a:pPr>
              <a:t>13</a:t>
            </a:fld>
            <a:endParaRPr lang="en-US" altLang="en-US" sz="1200" baseline="0"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8EC5EA6-D0D6-459C-AF6F-DCC2C95419F6}" type="slidenum">
              <a:rPr lang="en-US" altLang="en-US" sz="1200" baseline="0"/>
              <a:pPr algn="r">
                <a:spcBef>
                  <a:spcPct val="0"/>
                </a:spcBef>
              </a:pPr>
              <a:t>14</a:t>
            </a:fld>
            <a:endParaRPr lang="en-US" altLang="en-US" sz="1200" baseline="0" dirty="0"/>
          </a:p>
        </p:txBody>
      </p:sp>
      <p:sp>
        <p:nvSpPr>
          <p:cNvPr id="123907" name="Rectangle 1026"/>
          <p:cNvSpPr>
            <a:spLocks noGrp="1" noRot="1" noChangeAspect="1" noChangeArrowheads="1" noTextEdit="1"/>
          </p:cNvSpPr>
          <p:nvPr>
            <p:ph type="sldImg"/>
          </p:nvPr>
        </p:nvSpPr>
        <p:spPr>
          <a:ln/>
        </p:spPr>
      </p:sp>
      <p:sp>
        <p:nvSpPr>
          <p:cNvPr id="12390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DB09AB9-B102-44B0-94A9-364FAC15E8EB}" type="slidenum">
              <a:rPr lang="en-US" altLang="en-US" sz="1200" baseline="0"/>
              <a:pPr algn="r">
                <a:spcBef>
                  <a:spcPct val="0"/>
                </a:spcBef>
              </a:pPr>
              <a:t>15</a:t>
            </a:fld>
            <a:endParaRPr lang="en-US" altLang="en-US" sz="1200" baseline="0" dirty="0"/>
          </a:p>
        </p:txBody>
      </p:sp>
      <p:sp>
        <p:nvSpPr>
          <p:cNvPr id="125955" name="Rectangle 1026"/>
          <p:cNvSpPr>
            <a:spLocks noGrp="1" noRot="1" noChangeAspect="1" noChangeArrowheads="1" noTextEdit="1"/>
          </p:cNvSpPr>
          <p:nvPr>
            <p:ph type="sldImg"/>
          </p:nvPr>
        </p:nvSpPr>
        <p:spPr>
          <a:ln/>
        </p:spPr>
      </p:sp>
      <p:sp>
        <p:nvSpPr>
          <p:cNvPr id="125956"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D94F2C8-DCF5-49CB-8503-BA182121449C}" type="slidenum">
              <a:rPr lang="en-US" altLang="en-US" sz="1200" baseline="0"/>
              <a:pPr algn="r">
                <a:spcBef>
                  <a:spcPct val="0"/>
                </a:spcBef>
              </a:pPr>
              <a:t>16</a:t>
            </a:fld>
            <a:endParaRPr lang="en-US" altLang="en-US" sz="1200" baseline="0" dirty="0"/>
          </a:p>
        </p:txBody>
      </p:sp>
      <p:sp>
        <p:nvSpPr>
          <p:cNvPr id="128003" name="Rectangle 1026"/>
          <p:cNvSpPr>
            <a:spLocks noGrp="1" noRot="1" noChangeAspect="1" noChangeArrowheads="1" noTextEdit="1"/>
          </p:cNvSpPr>
          <p:nvPr>
            <p:ph type="sldImg"/>
          </p:nvPr>
        </p:nvSpPr>
        <p:spPr>
          <a:ln/>
        </p:spPr>
      </p:sp>
      <p:sp>
        <p:nvSpPr>
          <p:cNvPr id="12800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51E8449-AFC9-45F9-AD88-975C09DC2858}" type="slidenum">
              <a:rPr lang="en-US" altLang="en-US" sz="1200" baseline="0"/>
              <a:pPr algn="r">
                <a:spcBef>
                  <a:spcPct val="0"/>
                </a:spcBef>
              </a:pPr>
              <a:t>17</a:t>
            </a:fld>
            <a:endParaRPr lang="en-US" altLang="en-US" sz="1200" baseline="0" dirty="0"/>
          </a:p>
        </p:txBody>
      </p:sp>
      <p:sp>
        <p:nvSpPr>
          <p:cNvPr id="130051" name="Rectangle 1026"/>
          <p:cNvSpPr>
            <a:spLocks noGrp="1" noRot="1" noChangeAspect="1" noChangeArrowheads="1" noTextEdit="1"/>
          </p:cNvSpPr>
          <p:nvPr>
            <p:ph type="sldImg"/>
          </p:nvPr>
        </p:nvSpPr>
        <p:spPr>
          <a:ln/>
        </p:spPr>
      </p:sp>
      <p:sp>
        <p:nvSpPr>
          <p:cNvPr id="130052"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3E0EC03-888A-43B7-9CF8-4ACBF0BAC87F}" type="slidenum">
              <a:rPr lang="en-US" altLang="en-US" sz="1200" baseline="0"/>
              <a:pPr algn="r">
                <a:spcBef>
                  <a:spcPct val="0"/>
                </a:spcBef>
              </a:pPr>
              <a:t>18</a:t>
            </a:fld>
            <a:endParaRPr lang="en-US" altLang="en-US" sz="1200" baseline="0" dirty="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60B798F-CD6F-4F08-8501-3D919AA8A31B}" type="slidenum">
              <a:rPr lang="en-US" altLang="en-US" sz="1200" baseline="0"/>
              <a:pPr algn="r">
                <a:spcBef>
                  <a:spcPct val="0"/>
                </a:spcBef>
              </a:pPr>
              <a:t>19</a:t>
            </a:fld>
            <a:endParaRPr lang="en-US" altLang="en-US" sz="1200" baseline="0" dirty="0"/>
          </a:p>
        </p:txBody>
      </p:sp>
      <p:sp>
        <p:nvSpPr>
          <p:cNvPr id="136195" name="Rectangle 4098"/>
          <p:cNvSpPr>
            <a:spLocks noGrp="1" noRot="1" noChangeAspect="1" noChangeArrowheads="1" noTextEdit="1"/>
          </p:cNvSpPr>
          <p:nvPr>
            <p:ph type="sldImg"/>
          </p:nvPr>
        </p:nvSpPr>
        <p:spPr>
          <a:ln/>
        </p:spPr>
      </p:sp>
      <p:sp>
        <p:nvSpPr>
          <p:cNvPr id="136196" name="Rectangle 4099"/>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60DC529-7897-42C4-A0C2-AE25E5A843A2}" type="slidenum">
              <a:rPr lang="en-US" altLang="en-US" sz="1200" baseline="0"/>
              <a:pPr algn="r">
                <a:spcBef>
                  <a:spcPct val="0"/>
                </a:spcBef>
              </a:pPr>
              <a:t>20</a:t>
            </a:fld>
            <a:endParaRPr lang="en-US" altLang="en-US" sz="1200" baseline="0" dirty="0"/>
          </a:p>
        </p:txBody>
      </p:sp>
      <p:sp>
        <p:nvSpPr>
          <p:cNvPr id="138243" name="Rectangle 1026"/>
          <p:cNvSpPr>
            <a:spLocks noGrp="1" noRot="1" noChangeAspect="1" noChangeArrowheads="1" noTextEdit="1"/>
          </p:cNvSpPr>
          <p:nvPr>
            <p:ph type="sldImg"/>
          </p:nvPr>
        </p:nvSpPr>
        <p:spPr>
          <a:ln/>
        </p:spPr>
      </p:sp>
      <p:sp>
        <p:nvSpPr>
          <p:cNvPr id="13824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B9A7848-5417-4394-8C52-97C115D83F05}" type="slidenum">
              <a:rPr lang="en-US" altLang="en-US" sz="1200" baseline="0"/>
              <a:pPr algn="r">
                <a:spcBef>
                  <a:spcPct val="0"/>
                </a:spcBef>
              </a:pPr>
              <a:t>21</a:t>
            </a:fld>
            <a:endParaRPr lang="en-US" altLang="en-US" sz="1200" baseline="0" dirty="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EE82395-6A32-426B-B7DD-217FB4753DF4}" type="slidenum">
              <a:rPr lang="en-US" altLang="en-US" sz="1200" baseline="0"/>
              <a:pPr algn="r">
                <a:spcBef>
                  <a:spcPct val="0"/>
                </a:spcBef>
              </a:pPr>
              <a:t>4</a:t>
            </a:fld>
            <a:endParaRPr lang="en-US" altLang="en-US" sz="1200" baseline="0"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81C3C95-6612-4AFE-9D06-8975AA90DFDC}" type="slidenum">
              <a:rPr lang="en-US" altLang="en-US" sz="1200" baseline="0"/>
              <a:pPr algn="r">
                <a:spcBef>
                  <a:spcPct val="0"/>
                </a:spcBef>
              </a:pPr>
              <a:t>22</a:t>
            </a:fld>
            <a:endParaRPr lang="en-US" altLang="en-US" sz="1200" baseline="0" dirty="0"/>
          </a:p>
        </p:txBody>
      </p:sp>
      <p:sp>
        <p:nvSpPr>
          <p:cNvPr id="142339" name="Rectangle 2050"/>
          <p:cNvSpPr>
            <a:spLocks noGrp="1" noRot="1" noChangeAspect="1" noChangeArrowheads="1" noTextEdit="1"/>
          </p:cNvSpPr>
          <p:nvPr>
            <p:ph type="sldImg"/>
          </p:nvPr>
        </p:nvSpPr>
        <p:spPr>
          <a:ln/>
        </p:spPr>
      </p:sp>
      <p:sp>
        <p:nvSpPr>
          <p:cNvPr id="142340"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5E35971-6A39-4DFF-8B70-0967597B4B9B}" type="slidenum">
              <a:rPr lang="en-US" altLang="en-US" sz="1200" baseline="0"/>
              <a:pPr algn="r">
                <a:spcBef>
                  <a:spcPct val="0"/>
                </a:spcBef>
              </a:pPr>
              <a:t>23</a:t>
            </a:fld>
            <a:endParaRPr lang="en-US" altLang="en-US" sz="1200" baseline="0" dirty="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32E91F7C-2249-49A6-A6BF-315E3C376714}" type="slidenum">
              <a:rPr lang="en-US" altLang="en-US" sz="1200" baseline="0"/>
              <a:pPr algn="r">
                <a:spcBef>
                  <a:spcPct val="0"/>
                </a:spcBef>
              </a:pPr>
              <a:t>24</a:t>
            </a:fld>
            <a:endParaRPr lang="en-US" altLang="en-US" sz="1200" baseline="0"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FBE3593-37A6-4755-A63E-BEC6D8EB8519}" type="slidenum">
              <a:rPr lang="en-US" altLang="en-US" sz="1200" baseline="0"/>
              <a:pPr algn="r">
                <a:spcBef>
                  <a:spcPct val="0"/>
                </a:spcBef>
              </a:pPr>
              <a:t>25</a:t>
            </a:fld>
            <a:endParaRPr lang="en-US" altLang="en-US" sz="1200" baseline="0" dirty="0"/>
          </a:p>
        </p:txBody>
      </p:sp>
      <p:sp>
        <p:nvSpPr>
          <p:cNvPr id="148483" name="Rectangle 1026"/>
          <p:cNvSpPr>
            <a:spLocks noGrp="1" noRot="1" noChangeAspect="1" noChangeArrowheads="1" noTextEdit="1"/>
          </p:cNvSpPr>
          <p:nvPr>
            <p:ph type="sldImg"/>
          </p:nvPr>
        </p:nvSpPr>
        <p:spPr>
          <a:ln/>
        </p:spPr>
      </p:sp>
      <p:sp>
        <p:nvSpPr>
          <p:cNvPr id="14848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CC90254-F514-494D-A7A5-0512812E34E8}" type="slidenum">
              <a:rPr lang="en-US" altLang="en-US" sz="1200" baseline="0"/>
              <a:pPr algn="r">
                <a:spcBef>
                  <a:spcPct val="0"/>
                </a:spcBef>
              </a:pPr>
              <a:t>26</a:t>
            </a:fld>
            <a:endParaRPr lang="en-US" altLang="en-US" sz="1200" baseline="0" dirty="0"/>
          </a:p>
        </p:txBody>
      </p:sp>
      <p:sp>
        <p:nvSpPr>
          <p:cNvPr id="150531" name="Rectangle 2050"/>
          <p:cNvSpPr>
            <a:spLocks noGrp="1" noRot="1" noChangeAspect="1" noChangeArrowheads="1" noTextEdit="1"/>
          </p:cNvSpPr>
          <p:nvPr>
            <p:ph type="sldImg"/>
          </p:nvPr>
        </p:nvSpPr>
        <p:spPr>
          <a:ln/>
        </p:spPr>
      </p:sp>
      <p:sp>
        <p:nvSpPr>
          <p:cNvPr id="150532"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0457342-613C-4CC0-AFEA-3BCD58EDFEB7}" type="slidenum">
              <a:rPr lang="en-US" altLang="en-US" sz="1200" baseline="0"/>
              <a:pPr algn="r">
                <a:spcBef>
                  <a:spcPct val="0"/>
                </a:spcBef>
              </a:pPr>
              <a:t>27</a:t>
            </a:fld>
            <a:endParaRPr lang="en-US" altLang="en-US" sz="1200" baseline="0" dirty="0"/>
          </a:p>
        </p:txBody>
      </p:sp>
      <p:sp>
        <p:nvSpPr>
          <p:cNvPr id="152579" name="Rectangle 2050"/>
          <p:cNvSpPr>
            <a:spLocks noGrp="1" noRot="1" noChangeAspect="1" noChangeArrowheads="1" noTextEdit="1"/>
          </p:cNvSpPr>
          <p:nvPr>
            <p:ph type="sldImg"/>
          </p:nvPr>
        </p:nvSpPr>
        <p:spPr>
          <a:ln/>
        </p:spPr>
      </p:sp>
      <p:sp>
        <p:nvSpPr>
          <p:cNvPr id="152580"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8FA6D54-1F4C-4BB6-AFB0-C1D750CBD1CE}" type="slidenum">
              <a:rPr lang="en-US" altLang="en-US" sz="1200" baseline="0"/>
              <a:pPr algn="r">
                <a:spcBef>
                  <a:spcPct val="0"/>
                </a:spcBef>
              </a:pPr>
              <a:t>28</a:t>
            </a:fld>
            <a:endParaRPr lang="en-US" altLang="en-US" sz="1200" baseline="0" dirty="0"/>
          </a:p>
        </p:txBody>
      </p:sp>
      <p:sp>
        <p:nvSpPr>
          <p:cNvPr id="154627" name="Rectangle 2050"/>
          <p:cNvSpPr>
            <a:spLocks noGrp="1" noRot="1" noChangeAspect="1" noChangeArrowheads="1" noTextEdit="1"/>
          </p:cNvSpPr>
          <p:nvPr>
            <p:ph type="sldImg"/>
          </p:nvPr>
        </p:nvSpPr>
        <p:spPr>
          <a:ln/>
        </p:spPr>
      </p:sp>
      <p:sp>
        <p:nvSpPr>
          <p:cNvPr id="154628"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610AA7A-28E1-49E4-8093-9D71E88F7971}" type="slidenum">
              <a:rPr lang="en-US" altLang="en-US" sz="1200" baseline="0"/>
              <a:pPr algn="r">
                <a:spcBef>
                  <a:spcPct val="0"/>
                </a:spcBef>
              </a:pPr>
              <a:t>29</a:t>
            </a:fld>
            <a:endParaRPr lang="en-US" altLang="en-US" sz="1200" baseline="0" dirty="0"/>
          </a:p>
        </p:txBody>
      </p:sp>
      <p:sp>
        <p:nvSpPr>
          <p:cNvPr id="156675" name="Rectangle 2050"/>
          <p:cNvSpPr>
            <a:spLocks noGrp="1" noRot="1" noChangeAspect="1" noChangeArrowheads="1" noTextEdit="1"/>
          </p:cNvSpPr>
          <p:nvPr>
            <p:ph type="sldImg"/>
          </p:nvPr>
        </p:nvSpPr>
        <p:spPr>
          <a:ln/>
        </p:spPr>
      </p:sp>
      <p:sp>
        <p:nvSpPr>
          <p:cNvPr id="156676"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6C1F86E-0879-47D5-88CF-BB319804392D}" type="slidenum">
              <a:rPr lang="en-US" altLang="en-US" sz="1200" baseline="0"/>
              <a:pPr algn="r">
                <a:spcBef>
                  <a:spcPct val="0"/>
                </a:spcBef>
              </a:pPr>
              <a:t>30</a:t>
            </a:fld>
            <a:endParaRPr lang="en-US" altLang="en-US" sz="1200" baseline="0" dirty="0"/>
          </a:p>
        </p:txBody>
      </p:sp>
      <p:sp>
        <p:nvSpPr>
          <p:cNvPr id="158723" name="Rectangle 2050"/>
          <p:cNvSpPr>
            <a:spLocks noGrp="1" noRot="1" noChangeAspect="1" noChangeArrowheads="1" noTextEdit="1"/>
          </p:cNvSpPr>
          <p:nvPr>
            <p:ph type="sldImg"/>
          </p:nvPr>
        </p:nvSpPr>
        <p:spPr>
          <a:ln/>
        </p:spPr>
      </p:sp>
      <p:sp>
        <p:nvSpPr>
          <p:cNvPr id="158724"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4D674D7-C746-4967-A7D2-E40C1DEAB0D2}" type="slidenum">
              <a:rPr lang="en-US" altLang="en-US" sz="1200" baseline="0"/>
              <a:pPr algn="r">
                <a:spcBef>
                  <a:spcPct val="0"/>
                </a:spcBef>
              </a:pPr>
              <a:t>31</a:t>
            </a:fld>
            <a:endParaRPr lang="en-US" altLang="en-US" sz="1200" baseline="0" dirty="0"/>
          </a:p>
        </p:txBody>
      </p:sp>
      <p:sp>
        <p:nvSpPr>
          <p:cNvPr id="160771" name="Rectangle 2050"/>
          <p:cNvSpPr>
            <a:spLocks noGrp="1" noRot="1" noChangeAspect="1" noChangeArrowheads="1" noTextEdit="1"/>
          </p:cNvSpPr>
          <p:nvPr>
            <p:ph type="sldImg"/>
          </p:nvPr>
        </p:nvSpPr>
        <p:spPr>
          <a:ln/>
        </p:spPr>
      </p:sp>
      <p:sp>
        <p:nvSpPr>
          <p:cNvPr id="160772" name="Rectangle 2051"/>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1C4902A-1742-4273-B44C-AAF66F982688}" type="slidenum">
              <a:rPr lang="en-US" altLang="en-US" sz="1200" baseline="0"/>
              <a:pPr algn="r">
                <a:spcBef>
                  <a:spcPct val="0"/>
                </a:spcBef>
              </a:pPr>
              <a:t>5</a:t>
            </a:fld>
            <a:endParaRPr lang="en-US" altLang="en-US" sz="1200" baseline="0"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60ECBC17-F9D6-4EF3-9B39-396241336CEF}" type="slidenum">
              <a:rPr lang="en-US" altLang="en-US" sz="1200" baseline="0"/>
              <a:pPr algn="r">
                <a:spcBef>
                  <a:spcPct val="0"/>
                </a:spcBef>
              </a:pPr>
              <a:t>32</a:t>
            </a:fld>
            <a:endParaRPr lang="en-US" altLang="en-US" sz="1200" baseline="0" dirty="0"/>
          </a:p>
        </p:txBody>
      </p:sp>
      <p:sp>
        <p:nvSpPr>
          <p:cNvPr id="162819" name="Rectangle 4098"/>
          <p:cNvSpPr>
            <a:spLocks noGrp="1" noRot="1" noChangeAspect="1" noChangeArrowheads="1" noTextEdit="1"/>
          </p:cNvSpPr>
          <p:nvPr>
            <p:ph type="sldImg"/>
          </p:nvPr>
        </p:nvSpPr>
        <p:spPr>
          <a:ln/>
        </p:spPr>
      </p:sp>
      <p:sp>
        <p:nvSpPr>
          <p:cNvPr id="162820" name="Rectangle 4099"/>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AE10BD3-0F96-475D-8AE8-12A63CB35D87}" type="slidenum">
              <a:rPr lang="en-US" altLang="en-US" sz="1200" baseline="0"/>
              <a:pPr algn="r">
                <a:spcBef>
                  <a:spcPct val="0"/>
                </a:spcBef>
              </a:pPr>
              <a:t>33</a:t>
            </a:fld>
            <a:endParaRPr lang="en-US" altLang="en-US" sz="1200" baseline="0" dirty="0"/>
          </a:p>
        </p:txBody>
      </p:sp>
      <p:sp>
        <p:nvSpPr>
          <p:cNvPr id="164867" name="Rectangle 4098"/>
          <p:cNvSpPr>
            <a:spLocks noGrp="1" noRot="1" noChangeAspect="1" noChangeArrowheads="1" noTextEdit="1"/>
          </p:cNvSpPr>
          <p:nvPr>
            <p:ph type="sldImg"/>
          </p:nvPr>
        </p:nvSpPr>
        <p:spPr>
          <a:ln/>
        </p:spPr>
      </p:sp>
      <p:sp>
        <p:nvSpPr>
          <p:cNvPr id="164868" name="Rectangle 4099"/>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790C6E4-72F7-4C7E-A26E-10DF07D03B94}" type="slidenum">
              <a:rPr lang="en-US" altLang="en-US" sz="1200" baseline="0"/>
              <a:pPr algn="r">
                <a:spcBef>
                  <a:spcPct val="0"/>
                </a:spcBef>
              </a:pPr>
              <a:t>34</a:t>
            </a:fld>
            <a:endParaRPr lang="en-US" altLang="en-US" sz="1200" baseline="0" dirty="0"/>
          </a:p>
        </p:txBody>
      </p:sp>
      <p:sp>
        <p:nvSpPr>
          <p:cNvPr id="166915" name="Rectangle 3074"/>
          <p:cNvSpPr>
            <a:spLocks noGrp="1" noRot="1" noChangeAspect="1" noChangeArrowheads="1" noTextEdit="1"/>
          </p:cNvSpPr>
          <p:nvPr>
            <p:ph type="sldImg"/>
          </p:nvPr>
        </p:nvSpPr>
        <p:spPr>
          <a:ln/>
        </p:spPr>
      </p:sp>
      <p:sp>
        <p:nvSpPr>
          <p:cNvPr id="166916" name="Rectangle 307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CCE9D65-0E37-433C-A7CB-41902D48FCE7}" type="slidenum">
              <a:rPr lang="en-US" altLang="en-US" sz="1200" baseline="0"/>
              <a:pPr algn="r">
                <a:spcBef>
                  <a:spcPct val="0"/>
                </a:spcBef>
              </a:pPr>
              <a:t>35</a:t>
            </a:fld>
            <a:endParaRPr lang="en-US" altLang="en-US" sz="1200" baseline="0" dirty="0"/>
          </a:p>
        </p:txBody>
      </p:sp>
      <p:sp>
        <p:nvSpPr>
          <p:cNvPr id="168963" name="Rectangle 1026"/>
          <p:cNvSpPr>
            <a:spLocks noGrp="1" noRot="1" noChangeAspect="1" noChangeArrowheads="1" noTextEdit="1"/>
          </p:cNvSpPr>
          <p:nvPr>
            <p:ph type="sldImg"/>
          </p:nvPr>
        </p:nvSpPr>
        <p:spPr>
          <a:ln/>
        </p:spPr>
      </p:sp>
      <p:sp>
        <p:nvSpPr>
          <p:cNvPr id="16896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88445B08-10CB-4CCB-A31C-2D3587CDE96F}" type="slidenum">
              <a:rPr lang="en-US" altLang="en-US" sz="1200" baseline="0"/>
              <a:pPr algn="r">
                <a:spcBef>
                  <a:spcPct val="0"/>
                </a:spcBef>
              </a:pPr>
              <a:t>36</a:t>
            </a:fld>
            <a:endParaRPr lang="en-US" altLang="en-US" sz="1200" baseline="0" dirty="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B46B644-49C3-4FC6-9DC0-3E9DB10CA9EC}" type="slidenum">
              <a:rPr lang="en-US" altLang="en-US" sz="1200" baseline="0"/>
              <a:pPr algn="r">
                <a:spcBef>
                  <a:spcPct val="0"/>
                </a:spcBef>
              </a:pPr>
              <a:t>37</a:t>
            </a:fld>
            <a:endParaRPr lang="en-US" altLang="en-US" sz="1200" baseline="0" dirty="0"/>
          </a:p>
        </p:txBody>
      </p:sp>
      <p:sp>
        <p:nvSpPr>
          <p:cNvPr id="173059" name="Rectangle 1026"/>
          <p:cNvSpPr>
            <a:spLocks noGrp="1" noRot="1" noChangeAspect="1" noChangeArrowheads="1" noTextEdit="1"/>
          </p:cNvSpPr>
          <p:nvPr>
            <p:ph type="sldImg"/>
          </p:nvPr>
        </p:nvSpPr>
        <p:spPr>
          <a:ln/>
        </p:spPr>
      </p:sp>
      <p:sp>
        <p:nvSpPr>
          <p:cNvPr id="173060"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1E4E61B-111B-4A85-A606-5AD065FB00F4}" type="slidenum">
              <a:rPr lang="en-US" altLang="en-US" sz="1200" baseline="0"/>
              <a:pPr algn="r">
                <a:spcBef>
                  <a:spcPct val="0"/>
                </a:spcBef>
              </a:pPr>
              <a:t>38</a:t>
            </a:fld>
            <a:endParaRPr lang="en-US" altLang="en-US" sz="1200" baseline="0" dirty="0"/>
          </a:p>
        </p:txBody>
      </p:sp>
      <p:sp>
        <p:nvSpPr>
          <p:cNvPr id="175107" name="Rectangle 1026"/>
          <p:cNvSpPr>
            <a:spLocks noGrp="1" noRot="1" noChangeAspect="1" noChangeArrowheads="1" noTextEdit="1"/>
          </p:cNvSpPr>
          <p:nvPr>
            <p:ph type="sldImg"/>
          </p:nvPr>
        </p:nvSpPr>
        <p:spPr>
          <a:ln/>
        </p:spPr>
      </p:sp>
      <p:sp>
        <p:nvSpPr>
          <p:cNvPr id="17510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2FF2FC2-D026-4604-823E-9B171F2D560C}" type="slidenum">
              <a:rPr lang="en-US" altLang="en-US" sz="1200" baseline="0"/>
              <a:pPr algn="r">
                <a:spcBef>
                  <a:spcPct val="0"/>
                </a:spcBef>
              </a:pPr>
              <a:t>39</a:t>
            </a:fld>
            <a:endParaRPr lang="en-US" altLang="en-US" sz="1200" baseline="0" dirty="0"/>
          </a:p>
        </p:txBody>
      </p:sp>
      <p:sp>
        <p:nvSpPr>
          <p:cNvPr id="177155" name="Rectangle 1026"/>
          <p:cNvSpPr>
            <a:spLocks noGrp="1" noRot="1" noChangeAspect="1" noChangeArrowheads="1" noTextEdit="1"/>
          </p:cNvSpPr>
          <p:nvPr>
            <p:ph type="sldImg"/>
          </p:nvPr>
        </p:nvSpPr>
        <p:spPr>
          <a:ln/>
        </p:spPr>
      </p:sp>
      <p:sp>
        <p:nvSpPr>
          <p:cNvPr id="177156"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2261E73-8821-4F06-88DE-D06C848E9421}" type="slidenum">
              <a:rPr lang="en-US" altLang="en-US" sz="1200" baseline="0"/>
              <a:pPr algn="r">
                <a:spcBef>
                  <a:spcPct val="0"/>
                </a:spcBef>
              </a:pPr>
              <a:t>40</a:t>
            </a:fld>
            <a:endParaRPr lang="en-US" altLang="en-US" sz="1200" baseline="0" dirty="0"/>
          </a:p>
        </p:txBody>
      </p:sp>
      <p:sp>
        <p:nvSpPr>
          <p:cNvPr id="179203" name="Rectangle 1026"/>
          <p:cNvSpPr>
            <a:spLocks noGrp="1" noRot="1" noChangeAspect="1" noChangeArrowheads="1" noTextEdit="1"/>
          </p:cNvSpPr>
          <p:nvPr>
            <p:ph type="sldImg"/>
          </p:nvPr>
        </p:nvSpPr>
        <p:spPr>
          <a:ln/>
        </p:spPr>
      </p:sp>
      <p:sp>
        <p:nvSpPr>
          <p:cNvPr id="17920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3D5A06D-3CF6-4138-9621-B393A025EA8B}" type="slidenum">
              <a:rPr lang="en-US" altLang="en-US" sz="1200" baseline="0"/>
              <a:pPr algn="r">
                <a:spcBef>
                  <a:spcPct val="0"/>
                </a:spcBef>
              </a:pPr>
              <a:t>41</a:t>
            </a:fld>
            <a:endParaRPr lang="en-US" altLang="en-US" sz="1200" baseline="0" dirty="0"/>
          </a:p>
        </p:txBody>
      </p:sp>
      <p:sp>
        <p:nvSpPr>
          <p:cNvPr id="181251" name="Rectangle 1026"/>
          <p:cNvSpPr>
            <a:spLocks noGrp="1" noRot="1" noChangeAspect="1" noChangeArrowheads="1" noTextEdit="1"/>
          </p:cNvSpPr>
          <p:nvPr>
            <p:ph type="sldImg"/>
          </p:nvPr>
        </p:nvSpPr>
        <p:spPr>
          <a:ln/>
        </p:spPr>
      </p:sp>
      <p:sp>
        <p:nvSpPr>
          <p:cNvPr id="181252"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20B4A6D-7CE3-4ED3-BB84-7D085F2AA5A1}" type="slidenum">
              <a:rPr lang="en-US" altLang="en-US" sz="1200" baseline="0"/>
              <a:pPr algn="r">
                <a:spcBef>
                  <a:spcPct val="0"/>
                </a:spcBef>
              </a:pPr>
              <a:t>6</a:t>
            </a:fld>
            <a:endParaRPr lang="en-US" altLang="en-US" sz="1200" baseline="0"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8BE2059-5F48-4FF4-AEE0-A53B006F4636}" type="slidenum">
              <a:rPr lang="en-US" altLang="en-US" sz="1200" baseline="0"/>
              <a:pPr algn="r">
                <a:spcBef>
                  <a:spcPct val="0"/>
                </a:spcBef>
              </a:pPr>
              <a:t>42</a:t>
            </a:fld>
            <a:endParaRPr lang="en-US" altLang="en-US" sz="1200" baseline="0" dirty="0"/>
          </a:p>
        </p:txBody>
      </p:sp>
      <p:sp>
        <p:nvSpPr>
          <p:cNvPr id="183299" name="Rectangle 1026"/>
          <p:cNvSpPr>
            <a:spLocks noGrp="1" noRot="1" noChangeAspect="1" noChangeArrowheads="1" noTextEdit="1"/>
          </p:cNvSpPr>
          <p:nvPr>
            <p:ph type="sldImg"/>
          </p:nvPr>
        </p:nvSpPr>
        <p:spPr>
          <a:ln/>
        </p:spPr>
      </p:sp>
      <p:sp>
        <p:nvSpPr>
          <p:cNvPr id="183300"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53702EA-08CD-4448-B080-3E9A75785DA7}" type="slidenum">
              <a:rPr lang="en-US" altLang="en-US" sz="1200" baseline="0"/>
              <a:pPr algn="r">
                <a:spcBef>
                  <a:spcPct val="0"/>
                </a:spcBef>
              </a:pPr>
              <a:t>43</a:t>
            </a:fld>
            <a:endParaRPr lang="en-US" altLang="en-US" sz="1200" baseline="0" dirty="0"/>
          </a:p>
        </p:txBody>
      </p:sp>
      <p:sp>
        <p:nvSpPr>
          <p:cNvPr id="185347" name="Rectangle 1026"/>
          <p:cNvSpPr>
            <a:spLocks noGrp="1" noRot="1" noChangeAspect="1" noChangeArrowheads="1" noTextEdit="1"/>
          </p:cNvSpPr>
          <p:nvPr>
            <p:ph type="sldImg"/>
          </p:nvPr>
        </p:nvSpPr>
        <p:spPr>
          <a:ln/>
        </p:spPr>
      </p:sp>
      <p:sp>
        <p:nvSpPr>
          <p:cNvPr id="185348"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CA4B5FDD-402D-40FE-A243-B28CDEE2B92A}" type="slidenum">
              <a:rPr lang="en-US" altLang="en-US" sz="1200" baseline="0"/>
              <a:pPr algn="r">
                <a:spcBef>
                  <a:spcPct val="0"/>
                </a:spcBef>
              </a:pPr>
              <a:t>44</a:t>
            </a:fld>
            <a:endParaRPr lang="en-US" altLang="en-US" sz="1200" baseline="0" dirty="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812C491-02C3-428F-BD1C-BB61A950C0A2}" type="slidenum">
              <a:rPr lang="en-US" altLang="en-US" sz="1200" baseline="0"/>
              <a:pPr algn="r">
                <a:spcBef>
                  <a:spcPct val="0"/>
                </a:spcBef>
              </a:pPr>
              <a:t>45</a:t>
            </a:fld>
            <a:endParaRPr lang="en-US" altLang="en-US" sz="1200" baseline="0" dirty="0"/>
          </a:p>
        </p:txBody>
      </p:sp>
      <p:sp>
        <p:nvSpPr>
          <p:cNvPr id="189443" name="Rectangle 1026"/>
          <p:cNvSpPr>
            <a:spLocks noGrp="1" noRot="1" noChangeAspect="1" noChangeArrowheads="1" noTextEdit="1"/>
          </p:cNvSpPr>
          <p:nvPr>
            <p:ph type="sldImg"/>
          </p:nvPr>
        </p:nvSpPr>
        <p:spPr>
          <a:ln/>
        </p:spPr>
      </p:sp>
      <p:sp>
        <p:nvSpPr>
          <p:cNvPr id="189444"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BB7B6D3-1550-4C53-8002-D12D8D63CDD8}" type="slidenum">
              <a:rPr lang="en-US" altLang="en-US" sz="1200" baseline="0"/>
              <a:pPr algn="r">
                <a:spcBef>
                  <a:spcPct val="0"/>
                </a:spcBef>
              </a:pPr>
              <a:t>46</a:t>
            </a:fld>
            <a:endParaRPr lang="en-US" altLang="en-US" sz="1200" baseline="0" dirty="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BA8EA1DB-8C17-4A27-B9E9-E474AE3B3BFB}" type="slidenum">
              <a:rPr lang="en-US" altLang="en-US" sz="1200" baseline="0"/>
              <a:pPr algn="r">
                <a:spcBef>
                  <a:spcPct val="0"/>
                </a:spcBef>
              </a:pPr>
              <a:t>47</a:t>
            </a:fld>
            <a:endParaRPr lang="en-US" altLang="en-US" sz="1200" baseline="0" dirty="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73CE7D8-C172-4BFF-BF4C-79B514E7C591}" type="slidenum">
              <a:rPr lang="en-US" altLang="en-US" sz="1200" baseline="0"/>
              <a:pPr algn="r">
                <a:spcBef>
                  <a:spcPct val="0"/>
                </a:spcBef>
              </a:pPr>
              <a:t>48</a:t>
            </a:fld>
            <a:endParaRPr lang="en-US" altLang="en-US" sz="1200" baseline="0" dirty="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C98E4431-E88C-4C9D-BE97-7E616C8E4FA5}" type="slidenum">
              <a:rPr lang="en-US" altLang="en-US" sz="1200" baseline="0"/>
              <a:pPr algn="r">
                <a:spcBef>
                  <a:spcPct val="0"/>
                </a:spcBef>
              </a:pPr>
              <a:t>49</a:t>
            </a:fld>
            <a:endParaRPr lang="en-US" altLang="en-US" sz="1200" baseline="0" dirty="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5BCD39D-64FA-4B67-8C0B-C4E14F5C281D}" type="slidenum">
              <a:rPr lang="en-US" altLang="en-US" sz="1200" baseline="0"/>
              <a:pPr algn="r">
                <a:spcBef>
                  <a:spcPct val="0"/>
                </a:spcBef>
              </a:pPr>
              <a:t>50</a:t>
            </a:fld>
            <a:endParaRPr lang="en-US" altLang="en-US" sz="1200" baseline="0" dirty="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7915467-CBF8-4E52-ADA3-CCB58E7D2F58}" type="slidenum">
              <a:rPr lang="en-US" altLang="en-US" sz="1200" baseline="0"/>
              <a:pPr algn="r">
                <a:spcBef>
                  <a:spcPct val="0"/>
                </a:spcBef>
              </a:pPr>
              <a:t>51</a:t>
            </a:fld>
            <a:endParaRPr lang="en-US" altLang="en-US" sz="1200" baseline="0" dirty="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6A39D299-2314-4A4A-99A5-DDC432E7E033}" type="slidenum">
              <a:rPr lang="en-US" altLang="en-US" sz="1200" baseline="0"/>
              <a:pPr algn="r">
                <a:spcBef>
                  <a:spcPct val="0"/>
                </a:spcBef>
              </a:pPr>
              <a:t>7</a:t>
            </a:fld>
            <a:endParaRPr lang="en-US" altLang="en-US" sz="1200" baseline="0"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6A1454D6-2AA7-47CA-BC46-EB0E1CE61B3A}" type="slidenum">
              <a:rPr lang="en-US" altLang="en-US" sz="1200" baseline="0"/>
              <a:pPr algn="r">
                <a:spcBef>
                  <a:spcPct val="0"/>
                </a:spcBef>
              </a:pPr>
              <a:t>52</a:t>
            </a:fld>
            <a:endParaRPr lang="en-US" altLang="en-US" sz="1200" baseline="0" dirty="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715FD63-77A3-4119-9A6C-04AD0A73EFED}" type="slidenum">
              <a:rPr lang="en-US" altLang="en-US" sz="1200" baseline="0"/>
              <a:pPr algn="r">
                <a:spcBef>
                  <a:spcPct val="0"/>
                </a:spcBef>
              </a:pPr>
              <a:t>53</a:t>
            </a:fld>
            <a:endParaRPr lang="en-US" altLang="en-US" sz="1200" baseline="0" dirty="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9F06C54-F5C1-4DB3-81C3-3651BAB7E596}" type="slidenum">
              <a:rPr lang="en-US" altLang="en-US" sz="1200" baseline="0"/>
              <a:pPr algn="r">
                <a:spcBef>
                  <a:spcPct val="0"/>
                </a:spcBef>
              </a:pPr>
              <a:t>54</a:t>
            </a:fld>
            <a:endParaRPr lang="en-US" altLang="en-US" sz="1200" baseline="0" dirty="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69A8DAD-BF7A-4566-9AA8-CCC76A4FA801}" type="slidenum">
              <a:rPr lang="en-US" altLang="en-US" sz="1200" baseline="0"/>
              <a:pPr algn="r">
                <a:spcBef>
                  <a:spcPct val="0"/>
                </a:spcBef>
              </a:pPr>
              <a:t>55</a:t>
            </a:fld>
            <a:endParaRPr lang="en-US" altLang="en-US" sz="1200" baseline="0" dirty="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9BF18BF5-1921-424D-9E12-65EC902A9584}" type="slidenum">
              <a:rPr lang="en-US" altLang="en-US" sz="1200" baseline="0"/>
              <a:pPr algn="r">
                <a:spcBef>
                  <a:spcPct val="0"/>
                </a:spcBef>
              </a:pPr>
              <a:t>56</a:t>
            </a:fld>
            <a:endParaRPr lang="en-US" altLang="en-US" sz="1200" baseline="0" dirty="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D981201-1FC0-4907-A5E7-F69A421A2162}" type="slidenum">
              <a:rPr lang="en-US" altLang="en-US" sz="1200" baseline="0"/>
              <a:pPr algn="r">
                <a:spcBef>
                  <a:spcPct val="0"/>
                </a:spcBef>
              </a:pPr>
              <a:t>57</a:t>
            </a:fld>
            <a:endParaRPr lang="en-US" altLang="en-US" sz="1200" baseline="0" dirty="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511EBD7-64AE-451F-AB6C-F461A22A714C}" type="slidenum">
              <a:rPr lang="en-US" altLang="en-US" sz="1200" baseline="0"/>
              <a:pPr algn="r">
                <a:spcBef>
                  <a:spcPct val="0"/>
                </a:spcBef>
              </a:pPr>
              <a:t>58</a:t>
            </a:fld>
            <a:endParaRPr lang="en-US" altLang="en-US" sz="1200" baseline="0" dirty="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CE8BF15-8DE0-4BE0-B0EB-07655780DA6F}" type="slidenum">
              <a:rPr lang="en-US" altLang="en-US" sz="1200" baseline="0"/>
              <a:pPr algn="r">
                <a:spcBef>
                  <a:spcPct val="0"/>
                </a:spcBef>
              </a:pPr>
              <a:t>59</a:t>
            </a:fld>
            <a:endParaRPr lang="en-US" altLang="en-US" sz="1200" baseline="0" dirty="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55E6C7A-A46D-4877-8CF5-2772DD7335D7}" type="slidenum">
              <a:rPr lang="en-US" altLang="en-US" sz="1200" baseline="0"/>
              <a:pPr algn="r">
                <a:spcBef>
                  <a:spcPct val="0"/>
                </a:spcBef>
              </a:pPr>
              <a:t>60</a:t>
            </a:fld>
            <a:endParaRPr lang="en-US" altLang="en-US" sz="1200" baseline="0"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89C9C7DD-64F3-4219-B0A9-2DD8A58D5DDE}" type="slidenum">
              <a:rPr lang="en-US" altLang="en-US" sz="1200" baseline="0"/>
              <a:pPr algn="r">
                <a:spcBef>
                  <a:spcPct val="0"/>
                </a:spcBef>
              </a:pPr>
              <a:t>61</a:t>
            </a:fld>
            <a:endParaRPr lang="en-US" altLang="en-US" sz="1200" baseline="0" dirty="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82C06AB7-EC85-4056-95D0-B8030C3D63FF}" type="slidenum">
              <a:rPr lang="en-US" altLang="en-US" sz="1200" baseline="0"/>
              <a:pPr algn="r">
                <a:spcBef>
                  <a:spcPct val="0"/>
                </a:spcBef>
              </a:pPr>
              <a:t>8</a:t>
            </a:fld>
            <a:endParaRPr lang="en-US" altLang="en-US" sz="1200" baseline="0"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4F9B2109-242F-4F00-B899-B8C1A3051080}" type="slidenum">
              <a:rPr lang="en-US" altLang="en-US" sz="1200" baseline="0"/>
              <a:pPr algn="r">
                <a:spcBef>
                  <a:spcPct val="0"/>
                </a:spcBef>
              </a:pPr>
              <a:t>62</a:t>
            </a:fld>
            <a:endParaRPr lang="en-US" altLang="en-US" sz="1200" baseline="0" dirty="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D6F8B1C-DF39-4945-ADFB-2729135DDB14}" type="slidenum">
              <a:rPr lang="en-US" altLang="en-US" sz="1200" baseline="0"/>
              <a:pPr algn="r">
                <a:spcBef>
                  <a:spcPct val="0"/>
                </a:spcBef>
              </a:pPr>
              <a:t>63</a:t>
            </a:fld>
            <a:endParaRPr lang="en-US" altLang="en-US" sz="1200" baseline="0"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2036806-7503-4E50-8AF1-C51FA7D748B8}" type="slidenum">
              <a:rPr lang="en-US" altLang="en-US" sz="1200" baseline="0"/>
              <a:pPr algn="r">
                <a:spcBef>
                  <a:spcPct val="0"/>
                </a:spcBef>
              </a:pPr>
              <a:t>64</a:t>
            </a:fld>
            <a:endParaRPr lang="en-US" altLang="en-US" sz="1200" baseline="0" dirty="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123EEA7-5AD5-46C8-9C1B-354892C0F997}" type="slidenum">
              <a:rPr lang="en-US" altLang="en-US" sz="1200" baseline="0"/>
              <a:pPr algn="r">
                <a:spcBef>
                  <a:spcPct val="0"/>
                </a:spcBef>
              </a:pPr>
              <a:t>65</a:t>
            </a:fld>
            <a:endParaRPr lang="en-US" altLang="en-US" sz="1200" baseline="0" dirty="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251081A8-A29B-4479-9768-9C80B4D94293}" type="slidenum">
              <a:rPr lang="en-US" altLang="en-US" sz="1200" baseline="0"/>
              <a:pPr algn="r">
                <a:spcBef>
                  <a:spcPct val="0"/>
                </a:spcBef>
              </a:pPr>
              <a:t>66</a:t>
            </a:fld>
            <a:endParaRPr lang="en-US" altLang="en-US" sz="1200" baseline="0" dirty="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4AFDFE0-5477-4726-8A1A-212C911D5039}" type="slidenum">
              <a:rPr lang="en-US" altLang="en-US" sz="1200" baseline="0"/>
              <a:pPr algn="r">
                <a:spcBef>
                  <a:spcPct val="0"/>
                </a:spcBef>
              </a:pPr>
              <a:t>67</a:t>
            </a:fld>
            <a:endParaRPr lang="en-US" altLang="en-US" sz="1200" baseline="0" dirty="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39CDEFF-EC58-453C-A210-6CA953367ADC}" type="slidenum">
              <a:rPr lang="en-US" altLang="en-US" sz="1200" baseline="0"/>
              <a:pPr algn="r">
                <a:spcBef>
                  <a:spcPct val="0"/>
                </a:spcBef>
              </a:pPr>
              <a:t>68</a:t>
            </a:fld>
            <a:endParaRPr lang="en-US" altLang="en-US" sz="1200" baseline="0" dirty="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FEC6F1D-3334-4523-82B7-CC67BD83E7A7}" type="slidenum">
              <a:rPr lang="en-US" altLang="en-US" sz="1200" baseline="0"/>
              <a:pPr algn="r">
                <a:spcBef>
                  <a:spcPct val="0"/>
                </a:spcBef>
              </a:pPr>
              <a:t>69</a:t>
            </a:fld>
            <a:endParaRPr lang="en-US" altLang="en-US" sz="1200" baseline="0" dirty="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F65B132-4E40-4EFD-8BB9-1C756D8718E7}" type="slidenum">
              <a:rPr lang="en-US" altLang="en-US" sz="1200" baseline="0"/>
              <a:pPr algn="r">
                <a:spcBef>
                  <a:spcPct val="0"/>
                </a:spcBef>
              </a:pPr>
              <a:t>70</a:t>
            </a:fld>
            <a:endParaRPr lang="en-US" altLang="en-US" sz="1200" baseline="0" dirty="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16195F4C-A927-48A0-8F1B-E93C90626F40}" type="slidenum">
              <a:rPr lang="en-US" altLang="en-US" sz="1200" baseline="0"/>
              <a:pPr algn="r">
                <a:spcBef>
                  <a:spcPct val="0"/>
                </a:spcBef>
              </a:pPr>
              <a:t>71</a:t>
            </a:fld>
            <a:endParaRPr lang="en-US" altLang="en-US" sz="1200" baseline="0" dirty="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5DCA4DD8-FA88-4F0C-BA05-C42A37E16C7E}" type="slidenum">
              <a:rPr lang="en-US" altLang="en-US" sz="1200" baseline="0"/>
              <a:pPr algn="r">
                <a:spcBef>
                  <a:spcPct val="0"/>
                </a:spcBef>
              </a:pPr>
              <a:t>9</a:t>
            </a:fld>
            <a:endParaRPr lang="en-US" altLang="en-US" sz="1200" baseline="0"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EB65230A-984A-454D-AB88-BC51352C2B10}" type="slidenum">
              <a:rPr lang="en-US" altLang="en-US" sz="1200" baseline="0"/>
              <a:pPr algn="r">
                <a:spcBef>
                  <a:spcPct val="0"/>
                </a:spcBef>
              </a:pPr>
              <a:t>72</a:t>
            </a:fld>
            <a:endParaRPr lang="en-US" altLang="en-US" sz="1200" baseline="0" dirty="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D47F9765-D6CA-407B-98C4-7529DD2FCDE1}" type="slidenum">
              <a:rPr lang="en-US" altLang="en-US" sz="1200" baseline="0"/>
              <a:pPr algn="r">
                <a:spcBef>
                  <a:spcPct val="0"/>
                </a:spcBef>
              </a:pPr>
              <a:t>73</a:t>
            </a:fld>
            <a:endParaRPr lang="en-US" altLang="en-US" sz="1200" baseline="0" dirty="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CCC51F80-A359-4A2F-A033-340437130E1F}" type="slidenum">
              <a:rPr lang="en-US" altLang="en-US" sz="1200" baseline="0"/>
              <a:pPr algn="r">
                <a:spcBef>
                  <a:spcPct val="0"/>
                </a:spcBef>
              </a:pPr>
              <a:t>74</a:t>
            </a:fld>
            <a:endParaRPr lang="en-US" altLang="en-US" sz="1200" baseline="0" dirty="0"/>
          </a:p>
        </p:txBody>
      </p:sp>
      <p:sp>
        <p:nvSpPr>
          <p:cNvPr id="248835" name="Rectangle 1026"/>
          <p:cNvSpPr>
            <a:spLocks noGrp="1" noRot="1" noChangeAspect="1" noChangeArrowheads="1" noTextEdit="1"/>
          </p:cNvSpPr>
          <p:nvPr>
            <p:ph type="sldImg"/>
          </p:nvPr>
        </p:nvSpPr>
        <p:spPr>
          <a:ln/>
        </p:spPr>
      </p:sp>
      <p:sp>
        <p:nvSpPr>
          <p:cNvPr id="248836" name="Rectangle 1027"/>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0C29F51B-A7FE-4FF1-A17F-4059A9E86BF3}" type="slidenum">
              <a:rPr lang="en-US" altLang="en-US" sz="1200" baseline="0"/>
              <a:pPr algn="r">
                <a:spcBef>
                  <a:spcPct val="0"/>
                </a:spcBef>
              </a:pPr>
              <a:t>75</a:t>
            </a:fld>
            <a:endParaRPr lang="en-US" altLang="en-US" sz="1200" baseline="0" dirty="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FC94F294-DD31-4EB9-B8A8-0791F78A968D}" type="slidenum">
              <a:rPr lang="en-US" altLang="en-US" sz="1200" baseline="0"/>
              <a:pPr algn="r">
                <a:spcBef>
                  <a:spcPct val="0"/>
                </a:spcBef>
              </a:pPr>
              <a:t>76</a:t>
            </a:fld>
            <a:endParaRPr lang="en-US" altLang="en-US" sz="1200" baseline="0" dirty="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7FA19C96-A745-4ECA-A0CB-1E4CEFCD92FD}" type="slidenum">
              <a:rPr lang="en-US" altLang="en-US" sz="1200" baseline="0"/>
              <a:pPr algn="r">
                <a:spcBef>
                  <a:spcPct val="0"/>
                </a:spcBef>
              </a:pPr>
              <a:t>10</a:t>
            </a:fld>
            <a:endParaRPr lang="en-US" altLang="en-US" sz="1200" baseline="0" dirty="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algn="r">
              <a:spcBef>
                <a:spcPct val="0"/>
              </a:spcBef>
            </a:pPr>
            <a:fld id="{A31CC711-4786-4F7D-9E6B-29655B098B67}" type="slidenum">
              <a:rPr lang="en-US" altLang="en-US" sz="1200" baseline="0"/>
              <a:pPr algn="r">
                <a:spcBef>
                  <a:spcPct val="0"/>
                </a:spcBef>
              </a:pPr>
              <a:t>11</a:t>
            </a:fld>
            <a:endParaRPr lang="en-US" altLang="en-US" sz="1200" baseline="0" dirty="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F1042EF7-1A67-4D63-87DD-B6CB94258624}" type="slidenum">
              <a:rPr lang="en-US"/>
              <a:pPr>
                <a:defRPr/>
              </a:pPr>
              <a:t>‹#›</a:t>
            </a:fld>
            <a:endParaRPr lang="en-US" dirty="0"/>
          </a:p>
        </p:txBody>
      </p:sp>
    </p:spTree>
    <p:extLst>
      <p:ext uri="{BB962C8B-B14F-4D97-AF65-F5344CB8AC3E}">
        <p14:creationId xmlns:p14="http://schemas.microsoft.com/office/powerpoint/2010/main" val="335033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43A64B2F-8C8D-4DCB-ACA8-1A8CE011925F}" type="slidenum">
              <a:rPr lang="en-US"/>
              <a:pPr>
                <a:defRPr/>
              </a:pPr>
              <a:t>‹#›</a:t>
            </a:fld>
            <a:endParaRPr lang="en-US" dirty="0"/>
          </a:p>
        </p:txBody>
      </p:sp>
    </p:spTree>
    <p:extLst>
      <p:ext uri="{BB962C8B-B14F-4D97-AF65-F5344CB8AC3E}">
        <p14:creationId xmlns:p14="http://schemas.microsoft.com/office/powerpoint/2010/main" val="378267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649C22D8-ADDC-4072-9F1C-E98EB2E4D243}" type="slidenum">
              <a:rPr lang="en-US"/>
              <a:pPr>
                <a:defRPr/>
              </a:pPr>
              <a:t>‹#›</a:t>
            </a:fld>
            <a:endParaRPr lang="en-US" dirty="0"/>
          </a:p>
        </p:txBody>
      </p:sp>
    </p:spTree>
    <p:extLst>
      <p:ext uri="{BB962C8B-B14F-4D97-AF65-F5344CB8AC3E}">
        <p14:creationId xmlns:p14="http://schemas.microsoft.com/office/powerpoint/2010/main" val="1656393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335408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A4C3FD85-E8ED-4072-900F-B7F16A5A107D}" type="slidenum">
              <a:rPr lang="en-US"/>
              <a:pPr>
                <a:defRPr/>
              </a:pPr>
              <a:t>‹#›</a:t>
            </a:fld>
            <a:endParaRPr lang="en-US" dirty="0"/>
          </a:p>
        </p:txBody>
      </p:sp>
    </p:spTree>
    <p:extLst>
      <p:ext uri="{BB962C8B-B14F-4D97-AF65-F5344CB8AC3E}">
        <p14:creationId xmlns:p14="http://schemas.microsoft.com/office/powerpoint/2010/main" val="118678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7" name="Slide Number Placeholder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92B7F57C-F831-43B8-BD9A-D36AD26FC08D}" type="slidenum">
              <a:rPr lang="en-US"/>
              <a:pPr>
                <a:defRPr/>
              </a:pPr>
              <a:t>‹#›</a:t>
            </a:fld>
            <a:endParaRPr lang="en-US" dirty="0"/>
          </a:p>
        </p:txBody>
      </p:sp>
    </p:spTree>
    <p:extLst>
      <p:ext uri="{BB962C8B-B14F-4D97-AF65-F5344CB8AC3E}">
        <p14:creationId xmlns:p14="http://schemas.microsoft.com/office/powerpoint/2010/main" val="1625404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19C29DF8-5CCC-4351-99DC-A006FF077DB0}" type="slidenum">
              <a:rPr lang="en-US"/>
              <a:pPr>
                <a:defRPr/>
              </a:pPr>
              <a:t>‹#›</a:t>
            </a:fld>
            <a:endParaRPr lang="en-US" dirty="0"/>
          </a:p>
        </p:txBody>
      </p:sp>
    </p:spTree>
    <p:extLst>
      <p:ext uri="{BB962C8B-B14F-4D97-AF65-F5344CB8AC3E}">
        <p14:creationId xmlns:p14="http://schemas.microsoft.com/office/powerpoint/2010/main" val="100783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87AA2CF3-62DF-4327-BCB6-B21ED55FE3ED}" type="slidenum">
              <a:rPr lang="en-US"/>
              <a:pPr>
                <a:defRPr/>
              </a:pPr>
              <a:t>‹#›</a:t>
            </a:fld>
            <a:endParaRPr lang="en-US" dirty="0"/>
          </a:p>
        </p:txBody>
      </p:sp>
    </p:spTree>
    <p:extLst>
      <p:ext uri="{BB962C8B-B14F-4D97-AF65-F5344CB8AC3E}">
        <p14:creationId xmlns:p14="http://schemas.microsoft.com/office/powerpoint/2010/main" val="1658723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BD01B324-E426-4060-9958-B4D3D3705FEE}" type="slidenum">
              <a:rPr lang="en-US"/>
              <a:pPr>
                <a:defRPr/>
              </a:pPr>
              <a:t>‹#›</a:t>
            </a:fld>
            <a:endParaRPr lang="en-US" dirty="0"/>
          </a:p>
        </p:txBody>
      </p:sp>
    </p:spTree>
    <p:extLst>
      <p:ext uri="{BB962C8B-B14F-4D97-AF65-F5344CB8AC3E}">
        <p14:creationId xmlns:p14="http://schemas.microsoft.com/office/powerpoint/2010/main" val="322802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7" name="Slide Number Placeholder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31CE5FE7-B0B2-4DA2-BB74-B86A29E1B3B4}" type="slidenum">
              <a:rPr lang="en-US"/>
              <a:pPr>
                <a:defRPr/>
              </a:pPr>
              <a:t>‹#›</a:t>
            </a:fld>
            <a:endParaRPr lang="en-US" dirty="0"/>
          </a:p>
        </p:txBody>
      </p:sp>
    </p:spTree>
    <p:extLst>
      <p:ext uri="{BB962C8B-B14F-4D97-AF65-F5344CB8AC3E}">
        <p14:creationId xmlns:p14="http://schemas.microsoft.com/office/powerpoint/2010/main" val="132756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553200" y="6172200"/>
            <a:ext cx="1905000" cy="457200"/>
          </a:xfrm>
          <a:prstGeom prst="rect">
            <a:avLst/>
          </a:prstGeom>
          <a:ln/>
        </p:spPr>
        <p:txBody>
          <a:bodyPr/>
          <a:lstStyle>
            <a:lvl1pPr>
              <a:defRPr/>
            </a:lvl1pPr>
          </a:lstStyle>
          <a:p>
            <a:pPr>
              <a:defRPr/>
            </a:pPr>
            <a:endParaRPr lang="en-US" dirty="0"/>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dirty="0"/>
          </a:p>
        </p:txBody>
      </p:sp>
      <p:sp>
        <p:nvSpPr>
          <p:cNvPr id="7" name="Slide Number Placeholder 6"/>
          <p:cNvSpPr>
            <a:spLocks noGrp="1" noChangeArrowheads="1"/>
          </p:cNvSpPr>
          <p:nvPr>
            <p:ph type="sldNum" sz="quarter" idx="12"/>
          </p:nvPr>
        </p:nvSpPr>
        <p:spPr>
          <a:xfrm>
            <a:off x="685800" y="6248400"/>
            <a:ext cx="1905000" cy="457200"/>
          </a:xfrm>
          <a:prstGeom prst="rect">
            <a:avLst/>
          </a:prstGeom>
          <a:ln/>
        </p:spPr>
        <p:txBody>
          <a:bodyPr/>
          <a:lstStyle>
            <a:lvl1pPr>
              <a:defRPr/>
            </a:lvl1pPr>
          </a:lstStyle>
          <a:p>
            <a:pPr>
              <a:defRPr/>
            </a:pPr>
            <a:fld id="{B1A7F5FE-3828-4355-9AA3-49A0CCB83B1E}" type="slidenum">
              <a:rPr lang="en-US"/>
              <a:pPr>
                <a:defRPr/>
              </a:pPr>
              <a:t>‹#›</a:t>
            </a:fld>
            <a:endParaRPr lang="en-US" dirty="0"/>
          </a:p>
        </p:txBody>
      </p:sp>
    </p:spTree>
    <p:extLst>
      <p:ext uri="{BB962C8B-B14F-4D97-AF65-F5344CB8AC3E}">
        <p14:creationId xmlns:p14="http://schemas.microsoft.com/office/powerpoint/2010/main" val="258799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 name="TextBox 1">
            <a:extLst>
              <a:ext uri="{FF2B5EF4-FFF2-40B4-BE49-F238E27FC236}">
                <a16:creationId xmlns:a16="http://schemas.microsoft.com/office/drawing/2014/main" id="{649BE993-EA7C-E240-B07C-84C7E4BF4C1B}"/>
              </a:ext>
            </a:extLst>
          </p:cNvPr>
          <p:cNvSpPr txBox="1"/>
          <p:nvPr userDrawn="1"/>
        </p:nvSpPr>
        <p:spPr>
          <a:xfrm>
            <a:off x="474562" y="208344"/>
            <a:ext cx="184731" cy="297517"/>
          </a:xfrm>
          <a:prstGeom prst="rect">
            <a:avLst/>
          </a:prstGeom>
          <a:noFill/>
        </p:spPr>
        <p:txBody>
          <a:bodyPr wrap="none" rtlCol="0">
            <a:spAutoFit/>
          </a:bodyPr>
          <a:lstStyle/>
          <a:p>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dt="0"/>
  <p:txStyles>
    <p:titleStyle>
      <a:lvl1pPr algn="ctr" rtl="0" eaLnBrk="0" fontAlgn="base" hangingPunct="0">
        <a:spcBef>
          <a:spcPct val="0"/>
        </a:spcBef>
        <a:spcAft>
          <a:spcPct val="0"/>
        </a:spcAft>
        <a:defRPr sz="440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590800" y="3124200"/>
            <a:ext cx="65532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000" baseline="30000">
                <a:solidFill>
                  <a:schemeClr val="tx1"/>
                </a:solidFill>
                <a:latin typeface="Times New Roman" pitchFamily="18" charset="0"/>
              </a:defRPr>
            </a:lvl1pPr>
            <a:lvl2pPr marL="742950" indent="-28575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endParaRPr lang="en-US" altLang="en-US" dirty="0"/>
          </a:p>
        </p:txBody>
      </p:sp>
      <p:sp>
        <p:nvSpPr>
          <p:cNvPr id="2053" name="Rectangle 3"/>
          <p:cNvSpPr>
            <a:spLocks noChangeArrowheads="1"/>
          </p:cNvSpPr>
          <p:nvPr/>
        </p:nvSpPr>
        <p:spPr bwMode="auto">
          <a:xfrm>
            <a:off x="152400" y="2771775"/>
            <a:ext cx="4038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a:spcBef>
                <a:spcPct val="0"/>
              </a:spcBef>
              <a:defRPr sz="4400">
                <a:solidFill>
                  <a:schemeClr val="tx2"/>
                </a:solidFill>
                <a:latin typeface="Times New Roman" pitchFamily="18" charset="0"/>
              </a:defRPr>
            </a:lvl1pPr>
            <a:lvl2pPr algn="ctr">
              <a:spcBef>
                <a:spcPct val="0"/>
              </a:spcBef>
              <a:defRPr sz="4400">
                <a:solidFill>
                  <a:schemeClr val="tx2"/>
                </a:solidFill>
                <a:latin typeface="Times New Roman" pitchFamily="18" charset="0"/>
              </a:defRPr>
            </a:lvl2pPr>
            <a:lvl3pPr algn="ctr">
              <a:spcBef>
                <a:spcPct val="0"/>
              </a:spcBef>
              <a:defRPr sz="4400">
                <a:solidFill>
                  <a:schemeClr val="tx2"/>
                </a:solidFill>
                <a:latin typeface="Times New Roman" pitchFamily="18" charset="0"/>
              </a:defRPr>
            </a:lvl3pPr>
            <a:lvl4pPr algn="ctr">
              <a:spcBef>
                <a:spcPct val="0"/>
              </a:spcBef>
              <a:defRPr sz="4400">
                <a:solidFill>
                  <a:schemeClr val="tx2"/>
                </a:solidFill>
                <a:latin typeface="Times New Roman" pitchFamily="18" charset="0"/>
              </a:defRPr>
            </a:lvl4pPr>
            <a:lvl5pPr algn="ctr">
              <a:spcBef>
                <a:spcPct val="0"/>
              </a:spcBef>
              <a:defRPr sz="4400">
                <a:solidFill>
                  <a:schemeClr val="tx2"/>
                </a:solidFill>
                <a:latin typeface="Times New Roman" pitchFamily="18" charset="0"/>
              </a:defRPr>
            </a:lvl5pPr>
            <a:lvl6pPr marL="457200" algn="ctr" eaLnBrk="0" fontAlgn="base" hangingPunct="0">
              <a:spcBef>
                <a:spcPct val="0"/>
              </a:spcBef>
              <a:spcAft>
                <a:spcPct val="0"/>
              </a:spcAft>
              <a:defRPr sz="4400">
                <a:solidFill>
                  <a:schemeClr val="tx2"/>
                </a:solidFill>
                <a:latin typeface="Times New Roman" pitchFamily="18" charset="0"/>
              </a:defRPr>
            </a:lvl6pPr>
            <a:lvl7pPr marL="914400" algn="ctr" eaLnBrk="0" fontAlgn="base" hangingPunct="0">
              <a:spcBef>
                <a:spcPct val="0"/>
              </a:spcBef>
              <a:spcAft>
                <a:spcPct val="0"/>
              </a:spcAft>
              <a:defRPr sz="4400">
                <a:solidFill>
                  <a:schemeClr val="tx2"/>
                </a:solidFill>
                <a:latin typeface="Times New Roman" pitchFamily="18" charset="0"/>
              </a:defRPr>
            </a:lvl7pPr>
            <a:lvl8pPr marL="1371600" algn="ctr" eaLnBrk="0" fontAlgn="base" hangingPunct="0">
              <a:spcBef>
                <a:spcPct val="0"/>
              </a:spcBef>
              <a:spcAft>
                <a:spcPct val="0"/>
              </a:spcAft>
              <a:defRPr sz="4400">
                <a:solidFill>
                  <a:schemeClr val="tx2"/>
                </a:solidFill>
                <a:latin typeface="Times New Roman" pitchFamily="18" charset="0"/>
              </a:defRPr>
            </a:lvl8pPr>
            <a:lvl9pPr marL="1828800" algn="ctr" eaLnBrk="0" fontAlgn="base" hangingPunct="0">
              <a:spcBef>
                <a:spcPct val="0"/>
              </a:spcBef>
              <a:spcAft>
                <a:spcPct val="0"/>
              </a:spcAft>
              <a:defRPr sz="4400">
                <a:solidFill>
                  <a:schemeClr val="tx2"/>
                </a:solidFill>
                <a:latin typeface="Times New Roman" pitchFamily="18" charset="0"/>
              </a:defRPr>
            </a:lvl9pPr>
          </a:lstStyle>
          <a:p>
            <a:r>
              <a:rPr lang="en-US" altLang="en-US" sz="4800" b="1" baseline="0" dirty="0">
                <a:solidFill>
                  <a:schemeClr val="bg1"/>
                </a:solidFill>
                <a:latin typeface="Calibri" panose="020F0502020204030204" pitchFamily="34" charset="0"/>
                <a:cs typeface="Calibri" panose="020F0502020204030204" pitchFamily="34" charset="0"/>
              </a:rPr>
              <a:t>Chapter 11</a:t>
            </a:r>
            <a:endParaRPr lang="en-US" altLang="en-US" sz="4800" baseline="0" dirty="0">
              <a:solidFill>
                <a:schemeClr val="bg1"/>
              </a:solidFill>
              <a:latin typeface="Calibri" panose="020F0502020204030204" pitchFamily="34" charset="0"/>
              <a:cs typeface="Calibri" panose="020F0502020204030204" pitchFamily="34" charset="0"/>
            </a:endParaRPr>
          </a:p>
        </p:txBody>
      </p:sp>
      <p:sp>
        <p:nvSpPr>
          <p:cNvPr id="2054" name="Rectangle 4"/>
          <p:cNvSpPr>
            <a:spLocks noChangeArrowheads="1"/>
          </p:cNvSpPr>
          <p:nvPr/>
        </p:nvSpPr>
        <p:spPr bwMode="auto">
          <a:xfrm>
            <a:off x="76200" y="3657600"/>
            <a:ext cx="42672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ctr">
              <a:spcBef>
                <a:spcPct val="20000"/>
              </a:spcBef>
              <a:defRPr sz="3200">
                <a:solidFill>
                  <a:schemeClr val="tx1"/>
                </a:solidFill>
                <a:latin typeface="Times New Roman" pitchFamily="18" charset="0"/>
              </a:defRPr>
            </a:lvl1pPr>
            <a:lvl2pPr marL="742950" indent="-285750" algn="ctr">
              <a:spcBef>
                <a:spcPct val="20000"/>
              </a:spcBef>
              <a:defRPr sz="2800">
                <a:solidFill>
                  <a:schemeClr val="tx1"/>
                </a:solidFill>
                <a:latin typeface="Times New Roman" pitchFamily="18" charset="0"/>
              </a:defRPr>
            </a:lvl2pPr>
            <a:lvl3pPr marL="1143000" indent="-228600" algn="ctr">
              <a:spcBef>
                <a:spcPct val="20000"/>
              </a:spcBef>
              <a:defRPr sz="2400">
                <a:solidFill>
                  <a:schemeClr val="tx1"/>
                </a:solidFill>
                <a:latin typeface="Times New Roman" pitchFamily="18" charset="0"/>
              </a:defRPr>
            </a:lvl3pPr>
            <a:lvl4pPr marL="1600200" indent="-228600" algn="ctr">
              <a:spcBef>
                <a:spcPct val="20000"/>
              </a:spcBef>
              <a:defRPr sz="2000">
                <a:solidFill>
                  <a:schemeClr val="tx1"/>
                </a:solidFill>
                <a:latin typeface="Times New Roman" pitchFamily="18" charset="0"/>
              </a:defRPr>
            </a:lvl4pPr>
            <a:lvl5pPr marL="2057400" indent="-228600" algn="ctr">
              <a:spcBef>
                <a:spcPct val="20000"/>
              </a:spcBef>
              <a:defRPr sz="2000">
                <a:solidFill>
                  <a:schemeClr val="tx1"/>
                </a:solidFill>
                <a:latin typeface="Times New Roman" pitchFamily="18" charset="0"/>
              </a:defRPr>
            </a:lvl5pPr>
            <a:lvl6pPr marL="2514600" indent="-228600" algn="ctr" eaLnBrk="0" fontAlgn="base" hangingPunct="0">
              <a:spcBef>
                <a:spcPct val="20000"/>
              </a:spcBef>
              <a:spcAft>
                <a:spcPct val="0"/>
              </a:spcAft>
              <a:defRPr sz="2000">
                <a:solidFill>
                  <a:schemeClr val="tx1"/>
                </a:solidFill>
                <a:latin typeface="Times New Roman" pitchFamily="18" charset="0"/>
              </a:defRPr>
            </a:lvl6pPr>
            <a:lvl7pPr marL="2971800" indent="-228600" algn="ctr" eaLnBrk="0" fontAlgn="base" hangingPunct="0">
              <a:spcBef>
                <a:spcPct val="20000"/>
              </a:spcBef>
              <a:spcAft>
                <a:spcPct val="0"/>
              </a:spcAft>
              <a:defRPr sz="2000">
                <a:solidFill>
                  <a:schemeClr val="tx1"/>
                </a:solidFill>
                <a:latin typeface="Times New Roman" pitchFamily="18" charset="0"/>
              </a:defRPr>
            </a:lvl7pPr>
            <a:lvl8pPr marL="3429000" indent="-228600" algn="ctr" eaLnBrk="0" fontAlgn="base" hangingPunct="0">
              <a:spcBef>
                <a:spcPct val="20000"/>
              </a:spcBef>
              <a:spcAft>
                <a:spcPct val="0"/>
              </a:spcAft>
              <a:defRPr sz="2000">
                <a:solidFill>
                  <a:schemeClr val="tx1"/>
                </a:solidFill>
                <a:latin typeface="Times New Roman" pitchFamily="18" charset="0"/>
              </a:defRPr>
            </a:lvl8pPr>
            <a:lvl9pPr marL="3886200" indent="-228600" algn="ctr" eaLnBrk="0" fontAlgn="base" hangingPunct="0">
              <a:spcBef>
                <a:spcPct val="20000"/>
              </a:spcBef>
              <a:spcAft>
                <a:spcPct val="0"/>
              </a:spcAft>
              <a:defRPr sz="2000">
                <a:solidFill>
                  <a:schemeClr val="tx1"/>
                </a:solidFill>
                <a:latin typeface="Times New Roman" pitchFamily="18" charset="0"/>
              </a:defRPr>
            </a:lvl9pPr>
          </a:lstStyle>
          <a:p>
            <a:r>
              <a:rPr lang="en-US" altLang="en-US" sz="4000" baseline="0" dirty="0">
                <a:solidFill>
                  <a:schemeClr val="bg1"/>
                </a:solidFill>
                <a:latin typeface="Calibri" panose="020F0502020204030204" pitchFamily="34" charset="0"/>
                <a:cs typeface="Calibri" panose="020F0502020204030204" pitchFamily="34" charset="0"/>
              </a:rPr>
              <a:t>Performance Measurement and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(4 of 17)</a:t>
            </a:r>
          </a:p>
        </p:txBody>
      </p:sp>
      <p:sp>
        <p:nvSpPr>
          <p:cNvPr id="114691" name="Rectangle 3"/>
          <p:cNvSpPr>
            <a:spLocks noGrp="1" noChangeArrowheads="1"/>
          </p:cNvSpPr>
          <p:nvPr>
            <p:ph idx="1"/>
          </p:nvPr>
        </p:nvSpPr>
        <p:spPr>
          <a:xfrm>
            <a:off x="685800" y="1981200"/>
            <a:ext cx="7772400" cy="3124200"/>
          </a:xfrm>
        </p:spPr>
        <p:txBody>
          <a:bodyPr>
            <a:normAutofit fontScale="92500" lnSpcReduction="20000"/>
          </a:bodyPr>
          <a:lstStyle/>
          <a:p>
            <a:r>
              <a:rPr lang="en-US" altLang="en-US" dirty="0"/>
              <a:t>When we are evaluating system performance we are most interested in its expected performance under a given workload.</a:t>
            </a:r>
          </a:p>
          <a:p>
            <a:r>
              <a:rPr lang="en-US" altLang="en-US" dirty="0"/>
              <a:t>We use statistical tools that are measures of central tendency.</a:t>
            </a:r>
          </a:p>
          <a:p>
            <a:r>
              <a:rPr lang="en-US" altLang="en-US" dirty="0"/>
              <a:t>The one with which everyone is most familiar is the arithmetic mean (or average), given by:</a:t>
            </a:r>
          </a:p>
        </p:txBody>
      </p:sp>
      <p:pic>
        <p:nvPicPr>
          <p:cNvPr id="1146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876800"/>
            <a:ext cx="1295400" cy="138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(5 of 17)</a:t>
            </a:r>
          </a:p>
        </p:txBody>
      </p:sp>
      <p:sp>
        <p:nvSpPr>
          <p:cNvPr id="116739" name="Rectangle 3"/>
          <p:cNvSpPr>
            <a:spLocks noGrp="1" noChangeArrowheads="1"/>
          </p:cNvSpPr>
          <p:nvPr>
            <p:ph idx="1"/>
          </p:nvPr>
        </p:nvSpPr>
        <p:spPr/>
        <p:txBody>
          <a:bodyPr/>
          <a:lstStyle/>
          <a:p>
            <a:r>
              <a:rPr lang="en-US" altLang="en-US" dirty="0"/>
              <a:t>The arithmetic mean can be misleading if the data are skewed or scattered.</a:t>
            </a:r>
          </a:p>
          <a:p>
            <a:pPr lvl="1"/>
            <a:r>
              <a:rPr lang="en-US" altLang="en-US" dirty="0"/>
              <a:t>Consider the execution times given in the table below. The performance differences are hidden by the simple average.</a:t>
            </a:r>
          </a:p>
        </p:txBody>
      </p:sp>
      <p:pic>
        <p:nvPicPr>
          <p:cNvPr id="3" name="Picture 2">
            <a:extLst>
              <a:ext uri="{FF2B5EF4-FFF2-40B4-BE49-F238E27FC236}">
                <a16:creationId xmlns:a16="http://schemas.microsoft.com/office/drawing/2014/main" id="{729F64FF-C298-B744-B8A3-21BD6EF56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419600"/>
            <a:ext cx="3403600" cy="18887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ormAutofit fontScale="90000"/>
          </a:bodyPr>
          <a:lstStyle/>
          <a:p>
            <a:r>
              <a:rPr lang="en-US" altLang="en-US" dirty="0"/>
              <a:t>11.3 Mathematical Preliminaries </a:t>
            </a:r>
            <a:br>
              <a:rPr lang="en-US" altLang="en-US" dirty="0"/>
            </a:br>
            <a:r>
              <a:rPr lang="en-US" altLang="en-US" dirty="0"/>
              <a:t>(6 of 17)</a:t>
            </a:r>
          </a:p>
        </p:txBody>
      </p:sp>
      <p:sp>
        <p:nvSpPr>
          <p:cNvPr id="118787" name="Rectangle 3"/>
          <p:cNvSpPr>
            <a:spLocks noGrp="1" noChangeArrowheads="1"/>
          </p:cNvSpPr>
          <p:nvPr>
            <p:ph idx="1"/>
          </p:nvPr>
        </p:nvSpPr>
        <p:spPr>
          <a:xfrm>
            <a:off x="685800" y="1981200"/>
            <a:ext cx="4876800" cy="4114800"/>
          </a:xfrm>
        </p:spPr>
        <p:txBody>
          <a:bodyPr>
            <a:normAutofit lnSpcReduction="10000"/>
          </a:bodyPr>
          <a:lstStyle/>
          <a:p>
            <a:r>
              <a:rPr lang="en-US" altLang="en-US" dirty="0"/>
              <a:t>If execution frequencies (expected workloads) are known, a weighted average can be revealing.</a:t>
            </a:r>
          </a:p>
          <a:p>
            <a:pPr lvl="1"/>
            <a:r>
              <a:rPr lang="en-US" altLang="en-US" dirty="0"/>
              <a:t>The weighted average for System A is: </a:t>
            </a:r>
          </a:p>
          <a:p>
            <a:pPr lvl="2"/>
            <a:r>
              <a:rPr lang="en-US" altLang="en-US" dirty="0"/>
              <a:t>50 </a:t>
            </a:r>
            <a:r>
              <a:rPr lang="en-US" altLang="en-US" dirty="0">
                <a:sym typeface="Symbol" pitchFamily="18" charset="2"/>
              </a:rPr>
              <a:t></a:t>
            </a:r>
            <a:r>
              <a:rPr lang="en-US" altLang="en-US" dirty="0"/>
              <a:t> 0.5 + 200 </a:t>
            </a:r>
            <a:r>
              <a:rPr lang="en-US" altLang="en-US" dirty="0">
                <a:sym typeface="Symbol" pitchFamily="18" charset="2"/>
              </a:rPr>
              <a:t></a:t>
            </a:r>
            <a:r>
              <a:rPr lang="en-US" altLang="en-US" dirty="0"/>
              <a:t> 0.3 + 250 </a:t>
            </a:r>
            <a:r>
              <a:rPr lang="en-US" altLang="en-US" dirty="0">
                <a:sym typeface="Symbol" pitchFamily="18" charset="2"/>
              </a:rPr>
              <a:t></a:t>
            </a:r>
            <a:r>
              <a:rPr lang="en-US" altLang="en-US" dirty="0"/>
              <a:t> 0.1 + 400 </a:t>
            </a:r>
            <a:r>
              <a:rPr lang="en-US" altLang="en-US" dirty="0">
                <a:sym typeface="Symbol" pitchFamily="18" charset="2"/>
              </a:rPr>
              <a:t></a:t>
            </a:r>
            <a:r>
              <a:rPr lang="en-US" altLang="en-US" dirty="0"/>
              <a:t> 0.05 + 5000 </a:t>
            </a:r>
            <a:r>
              <a:rPr lang="en-US" altLang="en-US" dirty="0">
                <a:sym typeface="Symbol" pitchFamily="18" charset="2"/>
              </a:rPr>
              <a:t></a:t>
            </a:r>
            <a:r>
              <a:rPr lang="en-US" altLang="en-US" dirty="0"/>
              <a:t> 0.05 = 380.</a:t>
            </a:r>
          </a:p>
        </p:txBody>
      </p:sp>
      <p:pic>
        <p:nvPicPr>
          <p:cNvPr id="3" name="Picture 2">
            <a:extLst>
              <a:ext uri="{FF2B5EF4-FFF2-40B4-BE49-F238E27FC236}">
                <a16:creationId xmlns:a16="http://schemas.microsoft.com/office/drawing/2014/main" id="{77665492-BC48-A945-9185-3EC476610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282" y="2895600"/>
            <a:ext cx="3464611" cy="1828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(7 of 17)</a:t>
            </a:r>
          </a:p>
        </p:txBody>
      </p:sp>
      <p:sp>
        <p:nvSpPr>
          <p:cNvPr id="120835" name="Rectangle 3"/>
          <p:cNvSpPr>
            <a:spLocks noGrp="1" noChangeArrowheads="1"/>
          </p:cNvSpPr>
          <p:nvPr>
            <p:ph idx="1"/>
          </p:nvPr>
        </p:nvSpPr>
        <p:spPr/>
        <p:txBody>
          <a:bodyPr/>
          <a:lstStyle/>
          <a:p>
            <a:r>
              <a:rPr lang="en-US" altLang="en-US" dirty="0"/>
              <a:t>However, workloads can change over time.</a:t>
            </a:r>
          </a:p>
          <a:p>
            <a:pPr lvl="1"/>
            <a:r>
              <a:rPr lang="en-US" altLang="en-US" dirty="0"/>
              <a:t>A system optimized for one workload may perform poorly when the workload changes, as illustrated below.</a:t>
            </a:r>
          </a:p>
        </p:txBody>
      </p:sp>
      <p:pic>
        <p:nvPicPr>
          <p:cNvPr id="3" name="Picture 2">
            <a:extLst>
              <a:ext uri="{FF2B5EF4-FFF2-40B4-BE49-F238E27FC236}">
                <a16:creationId xmlns:a16="http://schemas.microsoft.com/office/drawing/2014/main" id="{9DC437B2-4BFD-7448-991E-1EDA64FF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962400"/>
            <a:ext cx="2870200" cy="198863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026"/>
          <p:cNvSpPr>
            <a:spLocks noGrp="1" noChangeArrowheads="1"/>
          </p:cNvSpPr>
          <p:nvPr>
            <p:ph type="title"/>
          </p:nvPr>
        </p:nvSpPr>
        <p:spPr/>
        <p:txBody>
          <a:bodyPr>
            <a:normAutofit fontScale="90000"/>
          </a:bodyPr>
          <a:lstStyle/>
          <a:p>
            <a:r>
              <a:rPr lang="en-US" altLang="en-US" dirty="0"/>
              <a:t>11.3 Mathematical Preliminaries </a:t>
            </a:r>
            <a:br>
              <a:rPr lang="en-US" altLang="en-US" dirty="0"/>
            </a:br>
            <a:r>
              <a:rPr lang="en-US" altLang="en-US" dirty="0"/>
              <a:t>(8 of 17)</a:t>
            </a:r>
          </a:p>
        </p:txBody>
      </p:sp>
      <p:sp>
        <p:nvSpPr>
          <p:cNvPr id="122883" name="Rectangle 1027"/>
          <p:cNvSpPr>
            <a:spLocks noGrp="1" noChangeArrowheads="1"/>
          </p:cNvSpPr>
          <p:nvPr>
            <p:ph idx="1"/>
          </p:nvPr>
        </p:nvSpPr>
        <p:spPr/>
        <p:txBody>
          <a:bodyPr>
            <a:normAutofit fontScale="85000" lnSpcReduction="20000"/>
          </a:bodyPr>
          <a:lstStyle/>
          <a:p>
            <a:r>
              <a:rPr lang="en-US" altLang="en-US" dirty="0"/>
              <a:t>When comparing the relative performance of two or more systems, the geometric mean is the preferred measure of central tendency. </a:t>
            </a:r>
          </a:p>
          <a:p>
            <a:pPr lvl="1"/>
            <a:r>
              <a:rPr lang="en-US" altLang="en-US" dirty="0"/>
              <a:t>It is the </a:t>
            </a:r>
            <a:r>
              <a:rPr lang="en-US" altLang="en-US" i="1" dirty="0"/>
              <a:t>n</a:t>
            </a:r>
            <a:r>
              <a:rPr lang="en-US" altLang="en-US" dirty="0"/>
              <a:t>th root of the product of </a:t>
            </a:r>
            <a:r>
              <a:rPr lang="en-US" altLang="en-US" i="1" dirty="0"/>
              <a:t>n</a:t>
            </a:r>
            <a:r>
              <a:rPr lang="en-US" altLang="en-US" dirty="0"/>
              <a:t> measurements.</a:t>
            </a:r>
          </a:p>
          <a:p>
            <a:endParaRPr lang="en-US" altLang="en-US" dirty="0"/>
          </a:p>
          <a:p>
            <a:endParaRPr lang="en-US" altLang="en-US" dirty="0"/>
          </a:p>
          <a:p>
            <a:endParaRPr lang="en-US" altLang="en-US" dirty="0"/>
          </a:p>
          <a:p>
            <a:r>
              <a:rPr lang="en-US" altLang="en-US" dirty="0"/>
              <a:t>Unlike the arithmetic means, the geometric mean does not give us a real expectation of system performance. It serves only as a tool for comparison.</a:t>
            </a:r>
          </a:p>
        </p:txBody>
      </p:sp>
      <p:pic>
        <p:nvPicPr>
          <p:cNvPr id="3" name="Picture 2">
            <a:extLst>
              <a:ext uri="{FF2B5EF4-FFF2-40B4-BE49-F238E27FC236}">
                <a16:creationId xmlns:a16="http://schemas.microsoft.com/office/drawing/2014/main" id="{80A2C447-9506-4ABD-B7E0-78FBD4B42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657600"/>
            <a:ext cx="4736115" cy="7769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26"/>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(9 of 17)</a:t>
            </a:r>
          </a:p>
        </p:txBody>
      </p:sp>
      <p:sp>
        <p:nvSpPr>
          <p:cNvPr id="124931" name="Rectangle 1027"/>
          <p:cNvSpPr>
            <a:spLocks noGrp="1" noChangeArrowheads="1"/>
          </p:cNvSpPr>
          <p:nvPr>
            <p:ph idx="1"/>
          </p:nvPr>
        </p:nvSpPr>
        <p:spPr/>
        <p:txBody>
          <a:bodyPr/>
          <a:lstStyle/>
          <a:p>
            <a:r>
              <a:rPr lang="en-US" altLang="en-US" dirty="0"/>
              <a:t>The geometric mean is often uses normalized ratios between a system under test and a reference machine.</a:t>
            </a:r>
          </a:p>
          <a:p>
            <a:pPr lvl="1"/>
            <a:r>
              <a:rPr lang="en-US" altLang="en-US" dirty="0"/>
              <a:t>We have performed the calculation in the table below.</a:t>
            </a:r>
          </a:p>
        </p:txBody>
      </p:sp>
      <p:pic>
        <p:nvPicPr>
          <p:cNvPr id="3" name="Picture 2">
            <a:extLst>
              <a:ext uri="{FF2B5EF4-FFF2-40B4-BE49-F238E27FC236}">
                <a16:creationId xmlns:a16="http://schemas.microsoft.com/office/drawing/2014/main" id="{D47BE4B0-B03D-454B-A4A3-898226391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572000"/>
            <a:ext cx="4584700" cy="16427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26"/>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(10 of 17)</a:t>
            </a:r>
          </a:p>
        </p:txBody>
      </p:sp>
      <p:sp>
        <p:nvSpPr>
          <p:cNvPr id="126979" name="Rectangle 1027"/>
          <p:cNvSpPr>
            <a:spLocks noGrp="1" noChangeArrowheads="1"/>
          </p:cNvSpPr>
          <p:nvPr>
            <p:ph idx="1"/>
          </p:nvPr>
        </p:nvSpPr>
        <p:spPr/>
        <p:txBody>
          <a:bodyPr/>
          <a:lstStyle/>
          <a:p>
            <a:r>
              <a:rPr lang="en-US" altLang="en-US" dirty="0"/>
              <a:t>When another system is used for a reference machine, we get a different set of numbers.</a:t>
            </a:r>
          </a:p>
        </p:txBody>
      </p:sp>
      <p:pic>
        <p:nvPicPr>
          <p:cNvPr id="3" name="Picture 2">
            <a:extLst>
              <a:ext uri="{FF2B5EF4-FFF2-40B4-BE49-F238E27FC236}">
                <a16:creationId xmlns:a16="http://schemas.microsoft.com/office/drawing/2014/main" id="{A7A46494-639D-264E-B744-8B3A22894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733800"/>
            <a:ext cx="5715000" cy="20450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27"/>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(11 of 17)</a:t>
            </a:r>
          </a:p>
        </p:txBody>
      </p:sp>
      <p:sp>
        <p:nvSpPr>
          <p:cNvPr id="129027" name="Rectangle 1028"/>
          <p:cNvSpPr>
            <a:spLocks noGrp="1" noChangeArrowheads="1"/>
          </p:cNvSpPr>
          <p:nvPr>
            <p:ph idx="1"/>
          </p:nvPr>
        </p:nvSpPr>
        <p:spPr/>
        <p:txBody>
          <a:bodyPr>
            <a:normAutofit fontScale="85000" lnSpcReduction="20000"/>
          </a:bodyPr>
          <a:lstStyle/>
          <a:p>
            <a:r>
              <a:rPr lang="en-US" altLang="en-US" dirty="0"/>
              <a:t>The real usefulness of the normalized geometric mean is that no matter which system is used as a reference, the ratio of the geometric means is consistent.</a:t>
            </a:r>
          </a:p>
          <a:p>
            <a:r>
              <a:rPr lang="en-US" altLang="en-US" dirty="0"/>
              <a:t>This is to say that the ratio of the geometric means for System A to System B, System B to System C, and System A to System C is the same no matter which machine is the reference machine.</a:t>
            </a:r>
          </a:p>
          <a:p>
            <a:r>
              <a:rPr lang="en-US" altLang="en-US" dirty="0"/>
              <a:t>Using the results that we got when using System B and System C as reference machines we find that 1.6733/1 = 2.4258/1.4497</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r>
              <a:rPr lang="en-US" altLang="en-US" dirty="0"/>
              <a:t>11.3 Mathematical Preliminaries </a:t>
            </a:r>
            <a:br>
              <a:rPr lang="en-US" altLang="en-US" dirty="0"/>
            </a:br>
            <a:r>
              <a:rPr lang="en-US" altLang="en-US" dirty="0"/>
              <a:t>(12 of 17)</a:t>
            </a:r>
          </a:p>
        </p:txBody>
      </p:sp>
      <p:sp>
        <p:nvSpPr>
          <p:cNvPr id="133123" name="Rectangle 3"/>
          <p:cNvSpPr>
            <a:spLocks noGrp="1" noChangeArrowheads="1"/>
          </p:cNvSpPr>
          <p:nvPr>
            <p:ph idx="1"/>
          </p:nvPr>
        </p:nvSpPr>
        <p:spPr/>
        <p:txBody>
          <a:bodyPr>
            <a:normAutofit fontScale="77500" lnSpcReduction="20000"/>
          </a:bodyPr>
          <a:lstStyle/>
          <a:p>
            <a:r>
              <a:rPr lang="en-US" altLang="en-US" dirty="0"/>
              <a:t>The inherent problem with using the geometric mean to demonstrate machine performance is that all execution times contribute equally to the result.</a:t>
            </a:r>
          </a:p>
          <a:p>
            <a:r>
              <a:rPr lang="en-US" altLang="en-US" dirty="0"/>
              <a:t>So shortening the execution time of a small program by 10% has the same effect as shortening the execution time of a large program by 10%.</a:t>
            </a:r>
          </a:p>
          <a:p>
            <a:pPr lvl="1"/>
            <a:r>
              <a:rPr lang="en-US" altLang="en-US" dirty="0"/>
              <a:t>Shorter programs are generally easier to optimize, but in the real world, we want to shorten the execution time of longer programs.</a:t>
            </a:r>
          </a:p>
          <a:p>
            <a:r>
              <a:rPr lang="en-US" altLang="en-US" dirty="0"/>
              <a:t>Also, if the geometric mean is not proportionate. A system giving a geometric mean 50% smaller than another is not necessarily twice as fast!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074"/>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(13 of 17)</a:t>
            </a:r>
          </a:p>
        </p:txBody>
      </p:sp>
      <p:sp>
        <p:nvSpPr>
          <p:cNvPr id="135171" name="Rectangle 3075"/>
          <p:cNvSpPr>
            <a:spLocks noGrp="1" noChangeArrowheads="1"/>
          </p:cNvSpPr>
          <p:nvPr>
            <p:ph idx="1"/>
          </p:nvPr>
        </p:nvSpPr>
        <p:spPr/>
        <p:txBody>
          <a:bodyPr>
            <a:normAutofit fontScale="85000" lnSpcReduction="20000"/>
          </a:bodyPr>
          <a:lstStyle/>
          <a:p>
            <a:r>
              <a:rPr lang="en-US" altLang="en-US" dirty="0"/>
              <a:t>The harmonic mean provides us with a way to compare execution times that are expressed as a rate.</a:t>
            </a:r>
          </a:p>
          <a:p>
            <a:r>
              <a:rPr lang="en-US" altLang="en-US" dirty="0"/>
              <a:t>The harmonic mean allows us to form a mathematical expectation of throughput, and to compare the relative throughput of systems and system components.</a:t>
            </a:r>
          </a:p>
          <a:p>
            <a:r>
              <a:rPr lang="en-US" altLang="en-US" dirty="0"/>
              <a:t>To find the harmonic mean, we add the reciprocals of the rates and divide them into the number of rates:</a:t>
            </a:r>
          </a:p>
          <a:p>
            <a:pPr marL="0" indent="0">
              <a:buNone/>
            </a:pPr>
            <a:r>
              <a:rPr lang="en-US" altLang="en-US" dirty="0"/>
              <a:t>		 H = </a:t>
            </a:r>
            <a:r>
              <a:rPr lang="en-US" altLang="en-US" i="1" dirty="0"/>
              <a:t>n</a:t>
            </a:r>
            <a:r>
              <a:rPr lang="en-US" altLang="en-US" dirty="0"/>
              <a:t> </a:t>
            </a:r>
            <a:r>
              <a:rPr lang="en-US" altLang="en-US" dirty="0">
                <a:sym typeface="Symbol" pitchFamily="18" charset="2"/>
              </a:rPr>
              <a:t> </a:t>
            </a:r>
            <a:r>
              <a:rPr lang="en-US" altLang="en-US" dirty="0"/>
              <a:t>(1/</a:t>
            </a:r>
            <a:r>
              <a:rPr lang="en-US" altLang="en-US" i="1" dirty="0"/>
              <a:t>x</a:t>
            </a:r>
            <a:r>
              <a:rPr lang="en-US" altLang="en-US" baseline="-25000" dirty="0"/>
              <a:t>1</a:t>
            </a:r>
            <a:r>
              <a:rPr lang="en-US" altLang="en-US" dirty="0"/>
              <a:t>+1/</a:t>
            </a:r>
            <a:r>
              <a:rPr lang="en-US" altLang="en-US" i="1" dirty="0"/>
              <a:t>x</a:t>
            </a:r>
            <a:r>
              <a:rPr lang="en-US" altLang="en-US" baseline="-25000" dirty="0"/>
              <a:t>2</a:t>
            </a:r>
            <a:r>
              <a:rPr lang="en-US" altLang="en-US" dirty="0"/>
              <a:t>+1/</a:t>
            </a:r>
            <a:r>
              <a:rPr lang="en-US" altLang="en-US" i="1" dirty="0"/>
              <a:t>x</a:t>
            </a:r>
            <a:r>
              <a:rPr lang="en-US" altLang="en-US" baseline="-25000" dirty="0"/>
              <a:t>3</a:t>
            </a:r>
            <a:r>
              <a:rPr lang="en-US" altLang="en-US" dirty="0"/>
              <a:t>+ . . . + 1/</a:t>
            </a:r>
            <a:r>
              <a:rPr lang="en-US" altLang="en-US" i="1" dirty="0"/>
              <a:t>x</a:t>
            </a:r>
            <a:r>
              <a:rPr lang="en-US" altLang="en-US" i="1" baseline="-25000" dirty="0"/>
              <a:t>n</a:t>
            </a:r>
            <a:r>
              <a:rPr lang="en-US" altLang="en-US"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dirty="0"/>
              <a:t>Objectives</a:t>
            </a:r>
          </a:p>
        </p:txBody>
      </p:sp>
      <p:sp>
        <p:nvSpPr>
          <p:cNvPr id="99331" name="Rectangle 4"/>
          <p:cNvSpPr>
            <a:spLocks noGrp="1" noChangeArrowheads="1"/>
          </p:cNvSpPr>
          <p:nvPr>
            <p:ph idx="1"/>
          </p:nvPr>
        </p:nvSpPr>
        <p:spPr/>
        <p:txBody>
          <a:bodyPr/>
          <a:lstStyle/>
          <a:p>
            <a:r>
              <a:rPr lang="en-US" altLang="en-US" dirty="0"/>
              <a:t>Understand the ways in which computer performance is measured.</a:t>
            </a:r>
          </a:p>
          <a:p>
            <a:r>
              <a:rPr lang="en-US" altLang="en-US" dirty="0"/>
              <a:t>Be able to describe common benchmarks and their limitations.</a:t>
            </a:r>
          </a:p>
          <a:p>
            <a:r>
              <a:rPr lang="en-US" altLang="en-US" dirty="0"/>
              <a:t>Become familiar with factors that contribute to improvements in CPU and disk performance.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074"/>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(14 of 17)</a:t>
            </a:r>
          </a:p>
        </p:txBody>
      </p:sp>
      <p:sp>
        <p:nvSpPr>
          <p:cNvPr id="137219" name="Rectangle 3075"/>
          <p:cNvSpPr>
            <a:spLocks noGrp="1" noChangeArrowheads="1"/>
          </p:cNvSpPr>
          <p:nvPr>
            <p:ph idx="1"/>
          </p:nvPr>
        </p:nvSpPr>
        <p:spPr/>
        <p:txBody>
          <a:bodyPr>
            <a:normAutofit fontScale="85000" lnSpcReduction="20000"/>
          </a:bodyPr>
          <a:lstStyle/>
          <a:p>
            <a:r>
              <a:rPr lang="en-US" altLang="en-US" dirty="0"/>
              <a:t>The harmonic mean holds two advantages over the geometric mean.</a:t>
            </a:r>
          </a:p>
          <a:p>
            <a:r>
              <a:rPr lang="en-US" altLang="en-US" dirty="0"/>
              <a:t>First, it is a suitable predictor of machine behavior.</a:t>
            </a:r>
          </a:p>
          <a:p>
            <a:pPr lvl="1"/>
            <a:r>
              <a:rPr lang="en-US" altLang="en-US" dirty="0"/>
              <a:t>So it is useful for more than simply comparing performance.</a:t>
            </a:r>
          </a:p>
          <a:p>
            <a:r>
              <a:rPr lang="en-US" altLang="en-US" dirty="0"/>
              <a:t>Second, the slowest rates have the greatest influence on the result, so improving the slowest performance</a:t>
            </a:r>
            <a:r>
              <a:rPr lang="en-US" dirty="0"/>
              <a:t>—</a:t>
            </a:r>
            <a:r>
              <a:rPr lang="en-US" altLang="en-US" dirty="0"/>
              <a:t>usually what we want to do</a:t>
            </a:r>
            <a:r>
              <a:rPr lang="en-US" dirty="0"/>
              <a:t>—</a:t>
            </a:r>
            <a:r>
              <a:rPr lang="en-US" altLang="en-US" dirty="0"/>
              <a:t>results in better performance.</a:t>
            </a:r>
          </a:p>
          <a:p>
            <a:r>
              <a:rPr lang="en-US" altLang="en-US" dirty="0"/>
              <a:t>The main disadvantage is that the harmonic mean is sensitive to the choice of a reference machine.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rmAutofit fontScale="90000"/>
          </a:bodyPr>
          <a:lstStyle/>
          <a:p>
            <a:r>
              <a:rPr lang="en-US" altLang="en-US" dirty="0"/>
              <a:t>11.3 Mathematical Preliminaries </a:t>
            </a:r>
            <a:br>
              <a:rPr lang="en-US" altLang="en-US" dirty="0"/>
            </a:br>
            <a:r>
              <a:rPr lang="en-US" altLang="en-US" dirty="0"/>
              <a:t>(15 of 17)</a:t>
            </a:r>
          </a:p>
        </p:txBody>
      </p:sp>
      <p:sp>
        <p:nvSpPr>
          <p:cNvPr id="139267" name="Rectangle 3"/>
          <p:cNvSpPr>
            <a:spLocks noGrp="1" noChangeArrowheads="1"/>
          </p:cNvSpPr>
          <p:nvPr>
            <p:ph idx="1"/>
          </p:nvPr>
        </p:nvSpPr>
        <p:spPr/>
        <p:txBody>
          <a:bodyPr/>
          <a:lstStyle/>
          <a:p>
            <a:r>
              <a:rPr lang="en-US" altLang="en-US" dirty="0"/>
              <a:t>This chart summarizes when the use of each of the performance means is appropriate.</a:t>
            </a:r>
          </a:p>
        </p:txBody>
      </p:sp>
      <p:pic>
        <p:nvPicPr>
          <p:cNvPr id="3" name="Picture 2">
            <a:extLst>
              <a:ext uri="{FF2B5EF4-FFF2-40B4-BE49-F238E27FC236}">
                <a16:creationId xmlns:a16="http://schemas.microsoft.com/office/drawing/2014/main" id="{D51B98B4-5639-5741-B71B-E69EC5BFC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733800"/>
            <a:ext cx="6578600" cy="19071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26"/>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(16 of 17)</a:t>
            </a:r>
          </a:p>
        </p:txBody>
      </p:sp>
      <p:sp>
        <p:nvSpPr>
          <p:cNvPr id="141315" name="Rectangle 1027"/>
          <p:cNvSpPr>
            <a:spLocks noGrp="1" noChangeArrowheads="1"/>
          </p:cNvSpPr>
          <p:nvPr>
            <p:ph idx="1"/>
          </p:nvPr>
        </p:nvSpPr>
        <p:spPr/>
        <p:txBody>
          <a:bodyPr>
            <a:normAutofit fontScale="85000" lnSpcReduction="20000"/>
          </a:bodyPr>
          <a:lstStyle/>
          <a:p>
            <a:r>
              <a:rPr lang="en-US" altLang="en-US" dirty="0"/>
              <a:t>The objective assessment of computer performance is most critical when deciding which one to buy.</a:t>
            </a:r>
          </a:p>
          <a:p>
            <a:pPr lvl="1"/>
            <a:r>
              <a:rPr lang="en-US" altLang="en-US" dirty="0"/>
              <a:t>For enterprise-level systems, this process is complicated, and the consequences of a bad decision are grave.</a:t>
            </a:r>
          </a:p>
          <a:p>
            <a:r>
              <a:rPr lang="en-US" altLang="en-US" dirty="0"/>
              <a:t>Unfortunately, computer sales are as much dependent on good marketing as on good performance.</a:t>
            </a:r>
          </a:p>
          <a:p>
            <a:r>
              <a:rPr lang="en-US" altLang="en-US" dirty="0"/>
              <a:t>The wary buyer will understand how objective performance data can be slanted to the advantage of anyone giving a sales pitch.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050"/>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(17 of 17)</a:t>
            </a:r>
          </a:p>
        </p:txBody>
      </p:sp>
      <p:sp>
        <p:nvSpPr>
          <p:cNvPr id="143363" name="Rectangle 2051"/>
          <p:cNvSpPr>
            <a:spLocks noGrp="1" noChangeArrowheads="1"/>
          </p:cNvSpPr>
          <p:nvPr>
            <p:ph idx="1"/>
          </p:nvPr>
        </p:nvSpPr>
        <p:spPr/>
        <p:txBody>
          <a:bodyPr>
            <a:normAutofit fontScale="85000" lnSpcReduction="20000"/>
          </a:bodyPr>
          <a:lstStyle/>
          <a:p>
            <a:r>
              <a:rPr lang="en-US" altLang="en-US" dirty="0"/>
              <a:t>The most common deceptive practices include:</a:t>
            </a:r>
          </a:p>
          <a:p>
            <a:pPr lvl="1"/>
            <a:r>
              <a:rPr lang="en-US" altLang="en-US" dirty="0"/>
              <a:t>Selective statistics: Citing only favorable results while omitting others.</a:t>
            </a:r>
          </a:p>
          <a:p>
            <a:pPr lvl="1"/>
            <a:r>
              <a:rPr lang="en-US" altLang="en-US" dirty="0"/>
              <a:t>Citing only peak performance numbers while ignoring the average case.</a:t>
            </a:r>
          </a:p>
          <a:p>
            <a:pPr lvl="1"/>
            <a:r>
              <a:rPr lang="en-US" altLang="en-US" dirty="0"/>
              <a:t>Vagueness in the use of words like “almost,” “nearly,” “more,” and “less,” in comparing performance data.</a:t>
            </a:r>
          </a:p>
          <a:p>
            <a:pPr lvl="1"/>
            <a:r>
              <a:rPr lang="en-US" altLang="en-US" dirty="0"/>
              <a:t>The use of inappropriate statistics or “comparing apples to oranges.”</a:t>
            </a:r>
          </a:p>
          <a:p>
            <a:pPr lvl="1"/>
            <a:r>
              <a:rPr lang="en-US" altLang="en-US" dirty="0"/>
              <a:t>Implying that you should buy a particular system because “everyone” is buying similar systems.</a:t>
            </a:r>
          </a:p>
        </p:txBody>
      </p:sp>
      <p:sp>
        <p:nvSpPr>
          <p:cNvPr id="978949" name="Text Box 2053"/>
          <p:cNvSpPr txBox="1">
            <a:spLocks noChangeArrowheads="1"/>
          </p:cNvSpPr>
          <p:nvPr/>
        </p:nvSpPr>
        <p:spPr bwMode="auto">
          <a:xfrm>
            <a:off x="762000" y="5791200"/>
            <a:ext cx="7772400" cy="400110"/>
          </a:xfrm>
          <a:prstGeom prst="rect">
            <a:avLst/>
          </a:prstGeom>
          <a:solidFill>
            <a:schemeClr val="accent3"/>
          </a:solidFill>
          <a:ln w="9525">
            <a:noFill/>
            <a:miter lim="800000"/>
            <a:headEnd/>
            <a:tailEnd/>
          </a:ln>
          <a:effectLst/>
        </p:spPr>
        <p:txBody>
          <a:bodyPr wrap="square" anchor="ctr">
            <a:spAutoFit/>
          </a:bodyPr>
          <a:lstStyle/>
          <a:p>
            <a:pPr>
              <a:defRPr/>
            </a:pPr>
            <a:r>
              <a:rPr lang="en-US" baseline="0" dirty="0">
                <a:solidFill>
                  <a:srgbClr val="000000"/>
                </a:solidFill>
                <a:latin typeface="Arial" panose="020B0604020202020204" pitchFamily="34" charset="0"/>
                <a:cs typeface="Arial" panose="020B0604020202020204" pitchFamily="34" charset="0"/>
              </a:rPr>
              <a:t>Many examples can be found in business and trade journal ads.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ltLang="en-US" dirty="0"/>
              <a:t>11.4 Benchmarking (1 of 12)</a:t>
            </a:r>
          </a:p>
        </p:txBody>
      </p:sp>
      <p:sp>
        <p:nvSpPr>
          <p:cNvPr id="145411" name="Rectangle 3"/>
          <p:cNvSpPr>
            <a:spLocks noGrp="1" noChangeArrowheads="1"/>
          </p:cNvSpPr>
          <p:nvPr>
            <p:ph idx="1"/>
          </p:nvPr>
        </p:nvSpPr>
        <p:spPr/>
        <p:txBody>
          <a:bodyPr>
            <a:normAutofit fontScale="92500" lnSpcReduction="20000"/>
          </a:bodyPr>
          <a:lstStyle/>
          <a:p>
            <a:r>
              <a:rPr lang="en-US" altLang="en-US" dirty="0"/>
              <a:t>Performance benchmarking is the science of making objective assessments concerning the performance of one system over another.</a:t>
            </a:r>
          </a:p>
          <a:p>
            <a:r>
              <a:rPr lang="en-US" altLang="en-US" dirty="0"/>
              <a:t>Price-performance ratios can be derived from standard benchmarks.</a:t>
            </a:r>
          </a:p>
          <a:p>
            <a:r>
              <a:rPr lang="en-US" altLang="en-US" dirty="0"/>
              <a:t>The troublesome issue is that there is no definitive benchmark that can tell you which system will run your applications the fastest (using the least wall clock time) for the least amount of money.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dirty="0"/>
              <a:t>11.4 Benchmarking (2 of 12)</a:t>
            </a:r>
          </a:p>
        </p:txBody>
      </p:sp>
      <p:sp>
        <p:nvSpPr>
          <p:cNvPr id="147459" name="Rectangle 3"/>
          <p:cNvSpPr>
            <a:spLocks noGrp="1" noChangeArrowheads="1"/>
          </p:cNvSpPr>
          <p:nvPr>
            <p:ph idx="1"/>
          </p:nvPr>
        </p:nvSpPr>
        <p:spPr/>
        <p:txBody>
          <a:bodyPr>
            <a:normAutofit fontScale="77500" lnSpcReduction="20000"/>
          </a:bodyPr>
          <a:lstStyle/>
          <a:p>
            <a:r>
              <a:rPr lang="en-US" altLang="en-US" dirty="0"/>
              <a:t>Many people erroneously equate CPU speed with performance.</a:t>
            </a:r>
          </a:p>
          <a:p>
            <a:r>
              <a:rPr lang="en-US" altLang="en-US" dirty="0"/>
              <a:t>Measures of CPU speed include cycle time (MHz, and GHz) and millions of instructions per second (MIPS).</a:t>
            </a:r>
          </a:p>
          <a:p>
            <a:r>
              <a:rPr lang="en-US" altLang="en-US" dirty="0"/>
              <a:t>Saying that System A is faster than System B because System A runs at 1.4GHz and System B runs at 900MHz is valid only when the ISAs of Systems A and B are identical.</a:t>
            </a:r>
          </a:p>
          <a:p>
            <a:pPr lvl="1"/>
            <a:r>
              <a:rPr lang="en-US" altLang="en-US" dirty="0"/>
              <a:t>With different ISAs, it is possible that both of these systems could obtain identical results within the same amount of wall clock time.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en-US" dirty="0"/>
              <a:t>11.4 Benchmarking (3 of 12)</a:t>
            </a:r>
          </a:p>
        </p:txBody>
      </p:sp>
      <p:sp>
        <p:nvSpPr>
          <p:cNvPr id="149507" name="Rectangle 3"/>
          <p:cNvSpPr>
            <a:spLocks noGrp="1" noChangeArrowheads="1"/>
          </p:cNvSpPr>
          <p:nvPr>
            <p:ph idx="1"/>
          </p:nvPr>
        </p:nvSpPr>
        <p:spPr/>
        <p:txBody>
          <a:bodyPr>
            <a:normAutofit fontScale="77500" lnSpcReduction="20000"/>
          </a:bodyPr>
          <a:lstStyle/>
          <a:p>
            <a:r>
              <a:rPr lang="en-US" altLang="en-US" dirty="0"/>
              <a:t>In an effort to describe performance independent of clock speed and ISAs, a number of synthetic benchmarks have been attempted over the years.</a:t>
            </a:r>
          </a:p>
          <a:p>
            <a:r>
              <a:rPr lang="en-US" altLang="en-US" dirty="0"/>
              <a:t>Synthetic benchmarks are programs that serve no purpose except to produce performance numbers.</a:t>
            </a:r>
          </a:p>
          <a:p>
            <a:r>
              <a:rPr lang="en-US" altLang="en-US" dirty="0"/>
              <a:t>The earliest synthetic benchmarks, Whetstone, Dhrystone, and Linpack (to name only a few) were relatively small programs that were easy to optimize.</a:t>
            </a:r>
          </a:p>
          <a:p>
            <a:pPr lvl="1"/>
            <a:r>
              <a:rPr lang="en-US" altLang="en-US" dirty="0"/>
              <a:t>This fact limited their usefulness from the outset.</a:t>
            </a:r>
          </a:p>
          <a:p>
            <a:r>
              <a:rPr lang="en-US" altLang="en-US" dirty="0"/>
              <a:t>These programs are much too small to be useful in evaluating the performance of today’s systems.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ltLang="en-US" dirty="0"/>
              <a:t>11.4 Benchmarking (4 of 12)</a:t>
            </a:r>
          </a:p>
        </p:txBody>
      </p:sp>
      <p:sp>
        <p:nvSpPr>
          <p:cNvPr id="151555" name="Rectangle 3"/>
          <p:cNvSpPr>
            <a:spLocks noGrp="1" noChangeArrowheads="1"/>
          </p:cNvSpPr>
          <p:nvPr>
            <p:ph idx="1"/>
          </p:nvPr>
        </p:nvSpPr>
        <p:spPr/>
        <p:txBody>
          <a:bodyPr>
            <a:normAutofit fontScale="85000" lnSpcReduction="10000"/>
          </a:bodyPr>
          <a:lstStyle/>
          <a:p>
            <a:r>
              <a:rPr lang="en-US" altLang="en-US" dirty="0"/>
              <a:t>In 1988 the Standard Performance Evaluation Corporation (SPEC) was formed to address the need for objective benchmarks.</a:t>
            </a:r>
          </a:p>
          <a:p>
            <a:r>
              <a:rPr lang="en-US" altLang="en-US" dirty="0"/>
              <a:t>SPEC produces benchmark suites for various classes of computers and computer applications.</a:t>
            </a:r>
          </a:p>
          <a:p>
            <a:r>
              <a:rPr lang="en-US" altLang="en-US" dirty="0"/>
              <a:t>Their most widely known benchmark suite is the SPEC CPU benchmark.</a:t>
            </a:r>
          </a:p>
          <a:p>
            <a:r>
              <a:rPr lang="en-US" altLang="en-US" dirty="0"/>
              <a:t>The SPEC CPU2017 benchmark suit has a total of 43 benchmarks that are organized info four suites, two for integers and two for floating point numbers.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en-US" dirty="0"/>
              <a:t>11.4 Benchmarking (5 of 12)</a:t>
            </a:r>
          </a:p>
        </p:txBody>
      </p:sp>
      <p:sp>
        <p:nvSpPr>
          <p:cNvPr id="153603" name="Rectangle 3"/>
          <p:cNvSpPr>
            <a:spLocks noGrp="1" noChangeArrowheads="1"/>
          </p:cNvSpPr>
          <p:nvPr>
            <p:ph idx="1"/>
          </p:nvPr>
        </p:nvSpPr>
        <p:spPr>
          <a:xfrm>
            <a:off x="685800" y="1981200"/>
            <a:ext cx="7772400" cy="4114800"/>
          </a:xfrm>
        </p:spPr>
        <p:txBody>
          <a:bodyPr>
            <a:normAutofit fontScale="92500" lnSpcReduction="10000"/>
          </a:bodyPr>
          <a:lstStyle/>
          <a:p>
            <a:r>
              <a:rPr lang="en-US" altLang="en-US" dirty="0"/>
              <a:t>The SPEC benchmarks basically consist of a collection of kernel programs.</a:t>
            </a:r>
          </a:p>
          <a:p>
            <a:r>
              <a:rPr lang="en-US" altLang="en-US" dirty="0"/>
              <a:t>These are programs that carry out the core processes involved in solving a particular problem. </a:t>
            </a:r>
          </a:p>
          <a:p>
            <a:pPr lvl="1"/>
            <a:r>
              <a:rPr lang="en-US" altLang="en-US" dirty="0"/>
              <a:t>Activities that do not contribute to solving the problem, such as I/O are removed.</a:t>
            </a:r>
          </a:p>
          <a:p>
            <a:r>
              <a:rPr lang="en-US" altLang="en-US" dirty="0"/>
              <a:t>A list of these programs can be found in Table 11.7 on Pages 601</a:t>
            </a:r>
            <a:r>
              <a:rPr lang="en-US" dirty="0"/>
              <a:t>–</a:t>
            </a:r>
            <a:r>
              <a:rPr lang="en-US" altLang="en-US" dirty="0"/>
              <a:t>602.</a:t>
            </a:r>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dirty="0"/>
              <a:t>11.4 Benchmarking (6 of 12)</a:t>
            </a:r>
          </a:p>
        </p:txBody>
      </p:sp>
      <p:sp>
        <p:nvSpPr>
          <p:cNvPr id="155651" name="Rectangle 3"/>
          <p:cNvSpPr>
            <a:spLocks noGrp="1" noChangeArrowheads="1"/>
          </p:cNvSpPr>
          <p:nvPr>
            <p:ph idx="1"/>
          </p:nvPr>
        </p:nvSpPr>
        <p:spPr/>
        <p:txBody>
          <a:bodyPr>
            <a:normAutofit fontScale="85000" lnSpcReduction="20000"/>
          </a:bodyPr>
          <a:lstStyle/>
          <a:p>
            <a:r>
              <a:rPr lang="en-US" altLang="en-US" dirty="0"/>
              <a:t>On most systems, more than two 24 hour days are required to run the SPEC CPU benchmark suite.</a:t>
            </a:r>
          </a:p>
          <a:p>
            <a:r>
              <a:rPr lang="en-US" altLang="en-US" dirty="0"/>
              <a:t>Upon completion, the execution time for each kernel is divided by the run time for the same kernel on a Sun Ultra Enterprise 2 workstation.</a:t>
            </a:r>
          </a:p>
          <a:p>
            <a:r>
              <a:rPr lang="en-US" altLang="en-US" dirty="0"/>
              <a:t>The final result is the geometric mean of all of the run times.</a:t>
            </a:r>
          </a:p>
          <a:p>
            <a:r>
              <a:rPr lang="en-US" altLang="en-US" dirty="0"/>
              <a:t>Manufacturers may report two sets of numbers: The peak and base numbers are the results with and without compiler optimization flags, respectively.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dirty="0"/>
              <a:t>11.1 Introduction</a:t>
            </a:r>
          </a:p>
        </p:txBody>
      </p:sp>
      <p:sp>
        <p:nvSpPr>
          <p:cNvPr id="100355" name="Rectangle 3"/>
          <p:cNvSpPr>
            <a:spLocks noGrp="1" noChangeArrowheads="1"/>
          </p:cNvSpPr>
          <p:nvPr>
            <p:ph idx="1"/>
          </p:nvPr>
        </p:nvSpPr>
        <p:spPr/>
        <p:txBody>
          <a:bodyPr>
            <a:normAutofit fontScale="85000" lnSpcReduction="10000"/>
          </a:bodyPr>
          <a:lstStyle/>
          <a:p>
            <a:r>
              <a:rPr lang="en-US" altLang="en-US" dirty="0"/>
              <a:t>The ideas presented in this chapter will help you to understand various measurements of computer performance.</a:t>
            </a:r>
          </a:p>
          <a:p>
            <a:r>
              <a:rPr lang="en-US" altLang="en-US" dirty="0"/>
              <a:t>You will be able to use these ideas when you are purchasing a large system, or trying to improve the performance of an existing system.</a:t>
            </a:r>
          </a:p>
          <a:p>
            <a:r>
              <a:rPr lang="en-US" altLang="en-US" dirty="0"/>
              <a:t>We will discuss a number of factors that affect system performance, including some tips that you can use to improve the performance of programs.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dirty="0"/>
              <a:t>11.4 Benchmarking (7 of 12)</a:t>
            </a:r>
          </a:p>
        </p:txBody>
      </p:sp>
      <p:sp>
        <p:nvSpPr>
          <p:cNvPr id="157699" name="Rectangle 3"/>
          <p:cNvSpPr>
            <a:spLocks noGrp="1" noChangeArrowheads="1"/>
          </p:cNvSpPr>
          <p:nvPr>
            <p:ph idx="1"/>
          </p:nvPr>
        </p:nvSpPr>
        <p:spPr/>
        <p:txBody>
          <a:bodyPr>
            <a:normAutofit fontScale="85000" lnSpcReduction="20000"/>
          </a:bodyPr>
          <a:lstStyle/>
          <a:p>
            <a:r>
              <a:rPr lang="en-US" altLang="en-US" dirty="0"/>
              <a:t>The SPEC CPU benchmark evaluates only CPU performance.</a:t>
            </a:r>
          </a:p>
          <a:p>
            <a:r>
              <a:rPr lang="en-US" altLang="en-US" dirty="0"/>
              <a:t>When the performance of the entire system under high transaction loads is a greater concern, the Transaction Performance Council (TPC) benchmarks are more suitable.</a:t>
            </a:r>
          </a:p>
          <a:p>
            <a:r>
              <a:rPr lang="en-US" altLang="en-US" dirty="0"/>
              <a:t>The current version of this suite is the TPC-C benchmark.</a:t>
            </a:r>
          </a:p>
          <a:p>
            <a:r>
              <a:rPr lang="en-US" altLang="en-US" dirty="0"/>
              <a:t>TPC-C models the transactions typical of a warehousing and distribution business using terminal emulation software.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en-US" dirty="0"/>
              <a:t>11.4 Benchmarking (8 of 12)</a:t>
            </a:r>
          </a:p>
        </p:txBody>
      </p:sp>
      <p:sp>
        <p:nvSpPr>
          <p:cNvPr id="159747" name="Rectangle 3"/>
          <p:cNvSpPr>
            <a:spLocks noGrp="1" noChangeArrowheads="1"/>
          </p:cNvSpPr>
          <p:nvPr>
            <p:ph idx="1"/>
          </p:nvPr>
        </p:nvSpPr>
        <p:spPr/>
        <p:txBody>
          <a:bodyPr>
            <a:normAutofit fontScale="92500" lnSpcReduction="20000"/>
          </a:bodyPr>
          <a:lstStyle/>
          <a:p>
            <a:r>
              <a:rPr lang="en-US" altLang="en-US" dirty="0"/>
              <a:t>The TPC-C metric is the number of new warehouse order transactions per minute (tpmC), while a mix of other transactions is concurrently running on the system. </a:t>
            </a:r>
          </a:p>
          <a:p>
            <a:r>
              <a:rPr lang="en-US" altLang="en-US" dirty="0"/>
              <a:t>The tpmC result is divided by the total cost of the configuration tested to give a price-performance ratio.</a:t>
            </a:r>
          </a:p>
          <a:p>
            <a:r>
              <a:rPr lang="en-US" altLang="en-US" dirty="0"/>
              <a:t>The price of the system includes all hardware, software, and maintenance fees that the customer would expect to pay.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en-US" dirty="0"/>
              <a:t>11.4 Benchmarking (9 of 12)</a:t>
            </a:r>
          </a:p>
        </p:txBody>
      </p:sp>
      <p:sp>
        <p:nvSpPr>
          <p:cNvPr id="161795" name="Rectangle 3"/>
          <p:cNvSpPr>
            <a:spLocks noGrp="1" noChangeArrowheads="1"/>
          </p:cNvSpPr>
          <p:nvPr>
            <p:ph idx="1"/>
          </p:nvPr>
        </p:nvSpPr>
        <p:spPr/>
        <p:txBody>
          <a:bodyPr>
            <a:normAutofit fontScale="85000" lnSpcReduction="10000"/>
          </a:bodyPr>
          <a:lstStyle/>
          <a:p>
            <a:r>
              <a:rPr lang="en-US" altLang="en-US" dirty="0"/>
              <a:t>The </a:t>
            </a:r>
            <a:r>
              <a:rPr lang="en-US" altLang="en-US" i="1" dirty="0"/>
              <a:t>Transaction Performance Council</a:t>
            </a:r>
            <a:r>
              <a:rPr lang="en-US" altLang="en-US" dirty="0"/>
              <a:t> has also devised benchmarks for decision support systems (used for applications such as data mining) and for Web-based e-commerce systems.</a:t>
            </a:r>
          </a:p>
          <a:p>
            <a:r>
              <a:rPr lang="en-US" altLang="en-US" dirty="0"/>
              <a:t>For all of the TPC benchmarks, the systems tested must be available for general sale at the time of the test and at the prices cited in a full disclosure report.</a:t>
            </a:r>
          </a:p>
          <a:p>
            <a:r>
              <a:rPr lang="en-US" altLang="en-US" dirty="0"/>
              <a:t>Results of the tests are audited by an independent auditing firm that has been certified by the TPC.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dirty="0"/>
              <a:t>11.4 Benchmarking (10 of 12)</a:t>
            </a:r>
          </a:p>
        </p:txBody>
      </p:sp>
      <p:sp>
        <p:nvSpPr>
          <p:cNvPr id="163843" name="Rectangle 3"/>
          <p:cNvSpPr>
            <a:spLocks noGrp="1" noChangeArrowheads="1"/>
          </p:cNvSpPr>
          <p:nvPr>
            <p:ph idx="1"/>
          </p:nvPr>
        </p:nvSpPr>
        <p:spPr/>
        <p:txBody>
          <a:bodyPr>
            <a:normAutofit fontScale="85000" lnSpcReduction="20000"/>
          </a:bodyPr>
          <a:lstStyle/>
          <a:p>
            <a:r>
              <a:rPr lang="en-US" altLang="en-US" dirty="0"/>
              <a:t>TPC benchmarks are a kind of simulation tool.</a:t>
            </a:r>
          </a:p>
          <a:p>
            <a:r>
              <a:rPr lang="en-US" altLang="en-US" dirty="0"/>
              <a:t>They can be used to optimize system performance under varying conditions that occur rarely under normal conditions.</a:t>
            </a:r>
          </a:p>
          <a:p>
            <a:r>
              <a:rPr lang="en-US" altLang="en-US" dirty="0"/>
              <a:t>Other kinds of simulation tools can be devised to assess performance of an existing system, or to model the performance of systems that do not yet exist.</a:t>
            </a:r>
          </a:p>
          <a:p>
            <a:r>
              <a:rPr lang="en-US" altLang="en-US" dirty="0"/>
              <a:t>One of the greatest challenges in creation of a system simulation tool is in coming up with a realistic workload.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11.4 Benchmarking (11 of 12)</a:t>
            </a:r>
          </a:p>
        </p:txBody>
      </p:sp>
      <p:sp>
        <p:nvSpPr>
          <p:cNvPr id="165891" name="Rectangle 3"/>
          <p:cNvSpPr>
            <a:spLocks noGrp="1" noChangeArrowheads="1"/>
          </p:cNvSpPr>
          <p:nvPr>
            <p:ph idx="1"/>
          </p:nvPr>
        </p:nvSpPr>
        <p:spPr/>
        <p:txBody>
          <a:bodyPr>
            <a:normAutofit fontScale="85000" lnSpcReduction="10000"/>
          </a:bodyPr>
          <a:lstStyle/>
          <a:p>
            <a:r>
              <a:rPr lang="en-US" altLang="en-US" dirty="0"/>
              <a:t>To determine the workload for a particular system component, system traces are sometimes used.</a:t>
            </a:r>
          </a:p>
          <a:p>
            <a:r>
              <a:rPr lang="en-US" altLang="en-US" dirty="0"/>
              <a:t>Traces are gathered by using hardware or software probes that collect detailed information concerning the activity of a component of interest.</a:t>
            </a:r>
          </a:p>
          <a:p>
            <a:r>
              <a:rPr lang="en-US" altLang="en-US" dirty="0"/>
              <a:t>Because of the enormous amount of detailed information collected by probes, they are usually engaged for only a few seconds.</a:t>
            </a:r>
          </a:p>
          <a:p>
            <a:r>
              <a:rPr lang="en-US" altLang="en-US" dirty="0"/>
              <a:t>Several trace runs may be required to obtain statistically useful system information.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en-US" dirty="0"/>
              <a:t>11.4 Benchmarking (12 of 12)</a:t>
            </a:r>
          </a:p>
        </p:txBody>
      </p:sp>
      <p:sp>
        <p:nvSpPr>
          <p:cNvPr id="167939" name="Rectangle 3"/>
          <p:cNvSpPr>
            <a:spLocks noGrp="1" noChangeArrowheads="1"/>
          </p:cNvSpPr>
          <p:nvPr>
            <p:ph idx="1"/>
          </p:nvPr>
        </p:nvSpPr>
        <p:spPr/>
        <p:txBody>
          <a:bodyPr>
            <a:normAutofit fontScale="85000" lnSpcReduction="10000"/>
          </a:bodyPr>
          <a:lstStyle/>
          <a:p>
            <a:r>
              <a:rPr lang="en-US" altLang="en-US" dirty="0"/>
              <a:t>Devising a good simulator requires that one keep a clear focus as to the purpose of the simulator.</a:t>
            </a:r>
          </a:p>
          <a:p>
            <a:r>
              <a:rPr lang="en-US" altLang="en-US" dirty="0"/>
              <a:t>A model that is too detailed is costly and time-consuming to write.</a:t>
            </a:r>
          </a:p>
          <a:p>
            <a:r>
              <a:rPr lang="en-US" altLang="en-US" dirty="0"/>
              <a:t>Conversely, it is of little use to create a simulator that is so simplistic that it ignores important details of the system being  modeled.</a:t>
            </a:r>
          </a:p>
          <a:p>
            <a:r>
              <a:rPr lang="en-US" altLang="en-US" dirty="0"/>
              <a:t>A simulator should be validated to show that it is achieving the goal that it set out to do: A simple simulator is easier to validate than a complex one.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r>
              <a:rPr lang="en-US" altLang="en-US" dirty="0"/>
              <a:t>11.5 CPU Performance Optimization (1 of 15)</a:t>
            </a:r>
          </a:p>
        </p:txBody>
      </p:sp>
      <p:sp>
        <p:nvSpPr>
          <p:cNvPr id="169987" name="Rectangle 3"/>
          <p:cNvSpPr>
            <a:spLocks noGrp="1" noChangeArrowheads="1"/>
          </p:cNvSpPr>
          <p:nvPr>
            <p:ph idx="1"/>
          </p:nvPr>
        </p:nvSpPr>
        <p:spPr/>
        <p:txBody>
          <a:bodyPr>
            <a:normAutofit fontScale="92500" lnSpcReduction="20000"/>
          </a:bodyPr>
          <a:lstStyle/>
          <a:p>
            <a:r>
              <a:rPr lang="en-US" altLang="en-US" dirty="0"/>
              <a:t>CPU optimization includes many of the topics that have been covered in preceding chapters.</a:t>
            </a:r>
          </a:p>
          <a:p>
            <a:pPr lvl="1"/>
            <a:r>
              <a:rPr lang="en-US" altLang="en-US" dirty="0"/>
              <a:t>CPU optimization includes topics such as pipelining, parallel execution units, and integrated floating-point units.</a:t>
            </a:r>
          </a:p>
          <a:p>
            <a:r>
              <a:rPr lang="en-US" altLang="en-US" dirty="0"/>
              <a:t>We have not yet explored two important CPU optimization topics: Branch optimization and user code optimization.</a:t>
            </a:r>
          </a:p>
          <a:p>
            <a:r>
              <a:rPr lang="en-US" altLang="en-US" dirty="0"/>
              <a:t>Both of these can affect performance in dramatic ways.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normAutofit fontScale="90000"/>
          </a:bodyPr>
          <a:lstStyle/>
          <a:p>
            <a:r>
              <a:rPr lang="en-US" altLang="en-US" dirty="0"/>
              <a:t>11.5 CPU Performance Optimization (2 of 15)</a:t>
            </a:r>
          </a:p>
        </p:txBody>
      </p:sp>
      <p:sp>
        <p:nvSpPr>
          <p:cNvPr id="172035" name="Rectangle 3"/>
          <p:cNvSpPr>
            <a:spLocks noGrp="1" noChangeArrowheads="1"/>
          </p:cNvSpPr>
          <p:nvPr>
            <p:ph idx="1"/>
          </p:nvPr>
        </p:nvSpPr>
        <p:spPr/>
        <p:txBody>
          <a:bodyPr>
            <a:normAutofit fontScale="77500" lnSpcReduction="20000"/>
          </a:bodyPr>
          <a:lstStyle/>
          <a:p>
            <a:r>
              <a:rPr lang="en-US" altLang="en-US" dirty="0"/>
              <a:t>We know that pipelines offer significant execution speedup when the pipeline is kept full.</a:t>
            </a:r>
          </a:p>
          <a:p>
            <a:r>
              <a:rPr lang="en-US" altLang="en-US" dirty="0"/>
              <a:t>Conditional branch instructions are a type of pipeline hazard that can result in flushing the pipeline.</a:t>
            </a:r>
          </a:p>
          <a:p>
            <a:pPr lvl="1"/>
            <a:r>
              <a:rPr lang="en-US" altLang="en-US" dirty="0"/>
              <a:t>Other hazards are include conflicts, data dependencies, and memory access delays.</a:t>
            </a:r>
          </a:p>
          <a:p>
            <a:r>
              <a:rPr lang="en-US" altLang="en-US" dirty="0"/>
              <a:t>Delayed branching offers one way of dealing with branch hazards.</a:t>
            </a:r>
          </a:p>
          <a:p>
            <a:r>
              <a:rPr lang="en-US" altLang="en-US" dirty="0"/>
              <a:t>With delayed branching, one or more instructions following a conditional branch are sent down the pipeline regardless of the outcome of the statement.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normAutofit fontScale="90000"/>
          </a:bodyPr>
          <a:lstStyle/>
          <a:p>
            <a:r>
              <a:rPr lang="en-US" altLang="en-US" dirty="0"/>
              <a:t>11.5 CPU Performance Optimization (3 of 15)</a:t>
            </a:r>
          </a:p>
        </p:txBody>
      </p:sp>
      <p:sp>
        <p:nvSpPr>
          <p:cNvPr id="174083" name="Rectangle 3"/>
          <p:cNvSpPr>
            <a:spLocks noGrp="1" noChangeArrowheads="1"/>
          </p:cNvSpPr>
          <p:nvPr>
            <p:ph idx="1"/>
          </p:nvPr>
        </p:nvSpPr>
        <p:spPr/>
        <p:txBody>
          <a:bodyPr>
            <a:normAutofit fontScale="85000" lnSpcReduction="20000"/>
          </a:bodyPr>
          <a:lstStyle/>
          <a:p>
            <a:r>
              <a:rPr lang="en-US" altLang="en-US" dirty="0"/>
              <a:t>The responsibility for setting up delayed branching most often rests with the compiler.</a:t>
            </a:r>
          </a:p>
          <a:p>
            <a:r>
              <a:rPr lang="en-US" altLang="en-US" dirty="0"/>
              <a:t>It can choose the instruction to place in the delay slot in a number of ways.</a:t>
            </a:r>
          </a:p>
          <a:p>
            <a:r>
              <a:rPr lang="en-US" altLang="en-US" dirty="0"/>
              <a:t>The first choice is a useful instruction that executes regardless of whether the branch occurs.</a:t>
            </a:r>
          </a:p>
          <a:p>
            <a:r>
              <a:rPr lang="en-US" altLang="en-US" dirty="0"/>
              <a:t>Other possibilities include instructions that execute if the branch occurs, but do no harm if the branch does not occur.</a:t>
            </a:r>
          </a:p>
          <a:p>
            <a:r>
              <a:rPr lang="en-US" altLang="en-US" dirty="0"/>
              <a:t>Delayed branching has the advantage of low hardware cost.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normAutofit fontScale="90000"/>
          </a:bodyPr>
          <a:lstStyle/>
          <a:p>
            <a:r>
              <a:rPr lang="en-US" altLang="en-US" dirty="0"/>
              <a:t>11.5 CPU Performance Optimization (4 of 15)</a:t>
            </a:r>
          </a:p>
        </p:txBody>
      </p:sp>
      <p:sp>
        <p:nvSpPr>
          <p:cNvPr id="176131" name="Rectangle 3"/>
          <p:cNvSpPr>
            <a:spLocks noGrp="1" noChangeArrowheads="1"/>
          </p:cNvSpPr>
          <p:nvPr>
            <p:ph idx="1"/>
          </p:nvPr>
        </p:nvSpPr>
        <p:spPr/>
        <p:txBody>
          <a:bodyPr>
            <a:normAutofit fontScale="92500" lnSpcReduction="20000"/>
          </a:bodyPr>
          <a:lstStyle/>
          <a:p>
            <a:r>
              <a:rPr lang="en-US" altLang="en-US" dirty="0"/>
              <a:t>Branch prediction is another approach to minimizing branch penalties.</a:t>
            </a:r>
          </a:p>
          <a:p>
            <a:r>
              <a:rPr lang="en-US" altLang="en-US" dirty="0"/>
              <a:t>Branch prediction tries to avoid pipeline stalls by guessing the next instruction in the instruction stream.</a:t>
            </a:r>
          </a:p>
          <a:p>
            <a:pPr lvl="1"/>
            <a:r>
              <a:rPr lang="en-US" altLang="en-US" dirty="0"/>
              <a:t>This is called speculative execution.</a:t>
            </a:r>
          </a:p>
          <a:p>
            <a:r>
              <a:rPr lang="en-US" altLang="en-US" dirty="0"/>
              <a:t>Branch prediction techniques vary according to the type of branching. If/then/else, loop control, and subroutine branching all have different execution profiles.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r>
              <a:rPr lang="en-US" altLang="en-US" dirty="0"/>
              <a:t>11.2 Computer Performance Equations (1 of 3)</a:t>
            </a:r>
          </a:p>
        </p:txBody>
      </p:sp>
      <p:sp>
        <p:nvSpPr>
          <p:cNvPr id="102403" name="Rectangle 3"/>
          <p:cNvSpPr>
            <a:spLocks noGrp="1" noChangeArrowheads="1"/>
          </p:cNvSpPr>
          <p:nvPr>
            <p:ph idx="1"/>
          </p:nvPr>
        </p:nvSpPr>
        <p:spPr/>
        <p:txBody>
          <a:bodyPr>
            <a:normAutofit fontScale="92500" lnSpcReduction="10000"/>
          </a:bodyPr>
          <a:lstStyle/>
          <a:p>
            <a:r>
              <a:rPr lang="en-US" altLang="en-US" dirty="0"/>
              <a:t>The basic computer performance equation has been useful in our discussions of RISC versus CISC:</a:t>
            </a:r>
          </a:p>
          <a:p>
            <a:endParaRPr lang="en-US" altLang="en-US" dirty="0"/>
          </a:p>
          <a:p>
            <a:endParaRPr lang="en-US" altLang="en-US" dirty="0"/>
          </a:p>
          <a:p>
            <a:r>
              <a:rPr lang="en-US" altLang="en-US" dirty="0"/>
              <a:t>To achieve better performance, RISC machines reduce the number of cycles per instruction, and CISC machines reduce the number of instructions per program.</a:t>
            </a:r>
          </a:p>
        </p:txBody>
      </p:sp>
      <p:pic>
        <p:nvPicPr>
          <p:cNvPr id="3" name="Picture 2">
            <a:extLst>
              <a:ext uri="{FF2B5EF4-FFF2-40B4-BE49-F238E27FC236}">
                <a16:creationId xmlns:a16="http://schemas.microsoft.com/office/drawing/2014/main" id="{0ABD3733-589A-48EB-8007-484BA3CB3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276600"/>
            <a:ext cx="4797087" cy="76800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normAutofit fontScale="90000"/>
          </a:bodyPr>
          <a:lstStyle/>
          <a:p>
            <a:r>
              <a:rPr lang="en-US" altLang="en-US" dirty="0"/>
              <a:t>11.5 CPU Performance Optimization (5 of 15)</a:t>
            </a:r>
          </a:p>
        </p:txBody>
      </p:sp>
      <p:sp>
        <p:nvSpPr>
          <p:cNvPr id="178179" name="Rectangle 3"/>
          <p:cNvSpPr>
            <a:spLocks noGrp="1" noChangeArrowheads="1"/>
          </p:cNvSpPr>
          <p:nvPr>
            <p:ph idx="1"/>
          </p:nvPr>
        </p:nvSpPr>
        <p:spPr/>
        <p:txBody>
          <a:bodyPr/>
          <a:lstStyle/>
          <a:p>
            <a:r>
              <a:rPr lang="en-US" altLang="en-US" dirty="0"/>
              <a:t>There are various ways in which a prediction can be made:</a:t>
            </a:r>
          </a:p>
          <a:p>
            <a:pPr lvl="1"/>
            <a:r>
              <a:rPr lang="en-US" altLang="en-US" dirty="0"/>
              <a:t>Fixed predictions do not change over time. </a:t>
            </a:r>
          </a:p>
          <a:p>
            <a:pPr lvl="1"/>
            <a:r>
              <a:rPr lang="en-US" altLang="en-US" dirty="0"/>
              <a:t>True predictions result in the branch being always taken or never taken.</a:t>
            </a:r>
          </a:p>
          <a:p>
            <a:pPr lvl="1"/>
            <a:r>
              <a:rPr lang="en-US" altLang="en-US" dirty="0"/>
              <a:t>Dynamic prediction uses historical information about the branch and its outcomes.</a:t>
            </a:r>
          </a:p>
          <a:p>
            <a:pPr lvl="1"/>
            <a:r>
              <a:rPr lang="en-US" altLang="en-US" dirty="0"/>
              <a:t>Static prediction does not use any history.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normAutofit fontScale="90000"/>
          </a:bodyPr>
          <a:lstStyle/>
          <a:p>
            <a:r>
              <a:rPr lang="en-US" altLang="en-US" dirty="0"/>
              <a:t>11.5 CPU Performance Optimization (6 of 15)</a:t>
            </a:r>
          </a:p>
        </p:txBody>
      </p:sp>
      <p:sp>
        <p:nvSpPr>
          <p:cNvPr id="180227" name="Rectangle 3"/>
          <p:cNvSpPr>
            <a:spLocks noGrp="1" noChangeArrowheads="1"/>
          </p:cNvSpPr>
          <p:nvPr>
            <p:ph idx="1"/>
          </p:nvPr>
        </p:nvSpPr>
        <p:spPr/>
        <p:txBody>
          <a:bodyPr>
            <a:normAutofit fontScale="85000" lnSpcReduction="10000"/>
          </a:bodyPr>
          <a:lstStyle/>
          <a:p>
            <a:r>
              <a:rPr lang="en-US" altLang="en-US" dirty="0"/>
              <a:t>When fixed prediction assumes that a branch is not taken, the normal sequential path of the program is taken.</a:t>
            </a:r>
          </a:p>
          <a:p>
            <a:r>
              <a:rPr lang="en-US" altLang="en-US" dirty="0"/>
              <a:t>However, processing is done in parallel in case the branch occurs.</a:t>
            </a:r>
          </a:p>
          <a:p>
            <a:r>
              <a:rPr lang="en-US" altLang="en-US" dirty="0"/>
              <a:t>If the prediction is correct, the preprocessing information is deleted.</a:t>
            </a:r>
          </a:p>
          <a:p>
            <a:r>
              <a:rPr lang="en-US" altLang="en-US" dirty="0"/>
              <a:t>If the prediction is incorrect, the speculative processing is deleted and the preprocessing information is used to continue on the correct path.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normAutofit fontScale="90000"/>
          </a:bodyPr>
          <a:lstStyle/>
          <a:p>
            <a:r>
              <a:rPr lang="en-US" altLang="en-US" dirty="0"/>
              <a:t>11.5 CPU Performance Optimization (7 of 15)</a:t>
            </a:r>
          </a:p>
        </p:txBody>
      </p:sp>
      <p:sp>
        <p:nvSpPr>
          <p:cNvPr id="182275" name="Rectangle 3"/>
          <p:cNvSpPr>
            <a:spLocks noGrp="1" noChangeArrowheads="1"/>
          </p:cNvSpPr>
          <p:nvPr>
            <p:ph idx="1"/>
          </p:nvPr>
        </p:nvSpPr>
        <p:spPr/>
        <p:txBody>
          <a:bodyPr>
            <a:normAutofit fontScale="92500" lnSpcReduction="10000"/>
          </a:bodyPr>
          <a:lstStyle/>
          <a:p>
            <a:r>
              <a:rPr lang="en-US" altLang="en-US" dirty="0"/>
              <a:t>When fixed prediction assumes that a branch is always taken, state information is saved before the speculative processing begins.</a:t>
            </a:r>
          </a:p>
          <a:p>
            <a:r>
              <a:rPr lang="en-US" altLang="en-US" dirty="0"/>
              <a:t>If the prediction is correct, the saved information is deleted.</a:t>
            </a:r>
          </a:p>
          <a:p>
            <a:r>
              <a:rPr lang="en-US" altLang="en-US" dirty="0"/>
              <a:t>If the prediction is incorrect, the speculative processing is deleted and the saved information is restored allowing execution to continue on the correct path.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normAutofit fontScale="90000"/>
          </a:bodyPr>
          <a:lstStyle/>
          <a:p>
            <a:r>
              <a:rPr lang="en-US" altLang="en-US" dirty="0"/>
              <a:t>11.5 CPU Performance Optimization (8 of 15)</a:t>
            </a:r>
          </a:p>
        </p:txBody>
      </p:sp>
      <p:sp>
        <p:nvSpPr>
          <p:cNvPr id="184323" name="Rectangle 3"/>
          <p:cNvSpPr>
            <a:spLocks noGrp="1" noChangeArrowheads="1"/>
          </p:cNvSpPr>
          <p:nvPr>
            <p:ph idx="1"/>
          </p:nvPr>
        </p:nvSpPr>
        <p:spPr/>
        <p:txBody>
          <a:bodyPr>
            <a:normAutofit fontScale="85000" lnSpcReduction="20000"/>
          </a:bodyPr>
          <a:lstStyle/>
          <a:p>
            <a:r>
              <a:rPr lang="en-US" altLang="en-US" dirty="0"/>
              <a:t>Dynamic prediction employs a high-speed branch prediction buffer to combine an instruction with its history.</a:t>
            </a:r>
          </a:p>
          <a:p>
            <a:r>
              <a:rPr lang="en-US" altLang="en-US" dirty="0"/>
              <a:t>The buffer is indexed by the lower portion of the address of the branch instruction that also contains extra bits indicating whether the branch was recently taken.</a:t>
            </a:r>
          </a:p>
          <a:p>
            <a:pPr lvl="1"/>
            <a:r>
              <a:rPr lang="en-US" altLang="en-US" dirty="0"/>
              <a:t>One-bit dynamic prediction uses a single bit to indicate whether the last occurrence of the branch was taken.</a:t>
            </a:r>
          </a:p>
          <a:p>
            <a:pPr lvl="1"/>
            <a:r>
              <a:rPr lang="en-US" altLang="en-US" dirty="0"/>
              <a:t>Two-bit branch prediction retains the history of the previous to occurrences of the branch along with a probability of the branch being taken.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normAutofit fontScale="90000"/>
          </a:bodyPr>
          <a:lstStyle/>
          <a:p>
            <a:r>
              <a:rPr lang="en-US" altLang="en-US" dirty="0"/>
              <a:t>11.5 CPU Performance Optimization (9 of 15)</a:t>
            </a:r>
          </a:p>
        </p:txBody>
      </p:sp>
      <p:sp>
        <p:nvSpPr>
          <p:cNvPr id="186371" name="Rectangle 3"/>
          <p:cNvSpPr>
            <a:spLocks noGrp="1" noChangeArrowheads="1"/>
          </p:cNvSpPr>
          <p:nvPr>
            <p:ph idx="1"/>
          </p:nvPr>
        </p:nvSpPr>
        <p:spPr/>
        <p:txBody>
          <a:bodyPr>
            <a:normAutofit fontScale="85000" lnSpcReduction="10000"/>
          </a:bodyPr>
          <a:lstStyle/>
          <a:p>
            <a:r>
              <a:rPr lang="en-US" altLang="en-US" dirty="0"/>
              <a:t>The earliest branch prediction implementations used static branch prediction.</a:t>
            </a:r>
          </a:p>
          <a:p>
            <a:r>
              <a:rPr lang="en-US" altLang="en-US" dirty="0"/>
              <a:t>Most newer processors (including the Pentium, PowerPC, UltraSparc, and Motorola 68060) use two-bit dynamic branch prediction.</a:t>
            </a:r>
          </a:p>
          <a:p>
            <a:r>
              <a:rPr lang="en-US" altLang="en-US" dirty="0"/>
              <a:t>Some superscalar architectures include branch prediction as a user option.</a:t>
            </a:r>
          </a:p>
          <a:p>
            <a:r>
              <a:rPr lang="en-US" altLang="en-US" dirty="0"/>
              <a:t>Many systems implement branch prediction in specialized circuits for maximum throughput.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fontScale="90000"/>
          </a:bodyPr>
          <a:lstStyle/>
          <a:p>
            <a:r>
              <a:rPr lang="en-US" altLang="en-US" dirty="0"/>
              <a:t>11.5 CPU Performance Optimization (10 of 15)</a:t>
            </a:r>
          </a:p>
        </p:txBody>
      </p:sp>
      <p:sp>
        <p:nvSpPr>
          <p:cNvPr id="188419" name="Rectangle 3"/>
          <p:cNvSpPr>
            <a:spLocks noGrp="1" noChangeArrowheads="1"/>
          </p:cNvSpPr>
          <p:nvPr>
            <p:ph idx="1"/>
          </p:nvPr>
        </p:nvSpPr>
        <p:spPr/>
        <p:txBody>
          <a:bodyPr>
            <a:normAutofit fontScale="85000" lnSpcReduction="10000"/>
          </a:bodyPr>
          <a:lstStyle/>
          <a:p>
            <a:r>
              <a:rPr lang="en-US" altLang="en-US" dirty="0"/>
              <a:t>The best hardware and compilers will never equal the abilities of a human being who has mastered the science of effective algorithm and coding design.</a:t>
            </a:r>
          </a:p>
          <a:p>
            <a:r>
              <a:rPr lang="en-US" altLang="en-US" dirty="0"/>
              <a:t>People can see an algorithm in the context of the machine it will run on.</a:t>
            </a:r>
          </a:p>
          <a:p>
            <a:pPr lvl="1"/>
            <a:r>
              <a:rPr lang="en-US" altLang="en-US" dirty="0"/>
              <a:t>For example a good programmer will access a stored column-major array in column-major order.</a:t>
            </a:r>
          </a:p>
          <a:p>
            <a:r>
              <a:rPr lang="en-US" altLang="en-US" dirty="0"/>
              <a:t>We end this section by offering some tips to help you achieve optimal program performance.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normAutofit fontScale="90000"/>
          </a:bodyPr>
          <a:lstStyle/>
          <a:p>
            <a:r>
              <a:rPr lang="en-US" altLang="en-US" dirty="0"/>
              <a:t>11.5 CPU Performance Optimization (11 of 15)</a:t>
            </a:r>
          </a:p>
        </p:txBody>
      </p:sp>
      <p:sp>
        <p:nvSpPr>
          <p:cNvPr id="190467" name="Rectangle 3"/>
          <p:cNvSpPr>
            <a:spLocks noGrp="1" noChangeArrowheads="1"/>
          </p:cNvSpPr>
          <p:nvPr>
            <p:ph idx="1"/>
          </p:nvPr>
        </p:nvSpPr>
        <p:spPr/>
        <p:txBody>
          <a:bodyPr>
            <a:normAutofit fontScale="92500" lnSpcReduction="20000"/>
          </a:bodyPr>
          <a:lstStyle/>
          <a:p>
            <a:r>
              <a:rPr lang="en-US" altLang="en-US" dirty="0"/>
              <a:t>Operation counting can enhance program performance.</a:t>
            </a:r>
          </a:p>
          <a:p>
            <a:r>
              <a:rPr lang="en-US" altLang="en-US" dirty="0"/>
              <a:t>With this method, you count the number of instruction types executed in a loop then determine the number of machine cycles for each instruction.</a:t>
            </a:r>
          </a:p>
          <a:p>
            <a:r>
              <a:rPr lang="en-US" altLang="en-US" dirty="0"/>
              <a:t>The idea is to provide the best mix of instruction types for a particular architecture.</a:t>
            </a:r>
          </a:p>
          <a:p>
            <a:r>
              <a:rPr lang="en-US" altLang="en-US" dirty="0"/>
              <a:t>Nested loops provide a number of interesting optimization opportunities.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fontScale="90000"/>
          </a:bodyPr>
          <a:lstStyle/>
          <a:p>
            <a:r>
              <a:rPr lang="en-US" altLang="en-US" dirty="0"/>
              <a:t>11.5 CPU Performance Optimization (12 of 15)</a:t>
            </a:r>
          </a:p>
        </p:txBody>
      </p:sp>
      <p:sp>
        <p:nvSpPr>
          <p:cNvPr id="192515" name="Rectangle 3"/>
          <p:cNvSpPr>
            <a:spLocks noGrp="1" noChangeArrowheads="1"/>
          </p:cNvSpPr>
          <p:nvPr>
            <p:ph idx="1"/>
          </p:nvPr>
        </p:nvSpPr>
        <p:spPr>
          <a:xfrm>
            <a:off x="685800" y="1981200"/>
            <a:ext cx="7772400" cy="3200400"/>
          </a:xfrm>
        </p:spPr>
        <p:txBody>
          <a:bodyPr>
            <a:normAutofit fontScale="85000" lnSpcReduction="20000"/>
          </a:bodyPr>
          <a:lstStyle/>
          <a:p>
            <a:r>
              <a:rPr lang="en-US" altLang="en-US" i="1" dirty="0"/>
              <a:t>Loop unrolling </a:t>
            </a:r>
            <a:r>
              <a:rPr lang="en-US" altLang="en-US" dirty="0"/>
              <a:t>is the process of expanding a loop so that each new iteration contains several of the original operations, thus performing more computations per loop iteration.  </a:t>
            </a:r>
          </a:p>
          <a:p>
            <a:r>
              <a:rPr lang="en-US" altLang="en-US" dirty="0"/>
              <a:t>For example:</a:t>
            </a:r>
          </a:p>
          <a:p>
            <a:pPr lvl="1"/>
            <a:endParaRPr lang="en-US" altLang="en-US" dirty="0"/>
          </a:p>
          <a:p>
            <a:pPr lvl="1"/>
            <a:endParaRPr lang="en-US" altLang="en-US" dirty="0"/>
          </a:p>
          <a:p>
            <a:r>
              <a:rPr lang="en-US" altLang="en-US" dirty="0"/>
              <a:t>becomes</a:t>
            </a:r>
          </a:p>
        </p:txBody>
      </p:sp>
      <p:sp>
        <p:nvSpPr>
          <p:cNvPr id="192517" name="Text Box 4"/>
          <p:cNvSpPr txBox="1">
            <a:spLocks noChangeArrowheads="1"/>
          </p:cNvSpPr>
          <p:nvPr/>
        </p:nvSpPr>
        <p:spPr bwMode="auto">
          <a:xfrm>
            <a:off x="1676400" y="4953000"/>
            <a:ext cx="5715000" cy="1200150"/>
          </a:xfrm>
          <a:prstGeom prst="rect">
            <a:avLst/>
          </a:prstGeom>
          <a:solidFill>
            <a:srgbClr val="FFE9FF"/>
          </a:solidFill>
          <a:ln w="9525">
            <a:solidFill>
              <a:schemeClr val="tx1"/>
            </a:solidFill>
            <a:miter lim="800000"/>
            <a:headEnd/>
            <a:tailEnd/>
          </a:ln>
        </p:spPr>
        <p:txBody>
          <a:bodyPr anchor="ctr">
            <a:spAutoFit/>
          </a:bodyPr>
          <a:lstStyle>
            <a:lvl1pPr marL="342900" indent="-342900">
              <a:defRPr sz="2000" baseline="30000">
                <a:solidFill>
                  <a:schemeClr val="tx1"/>
                </a:solidFill>
                <a:latin typeface="Times New Roman" pitchFamily="18" charset="0"/>
              </a:defRPr>
            </a:lvl1pPr>
            <a:lvl2pPr marL="11430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lvl="1">
              <a:spcBef>
                <a:spcPct val="0"/>
              </a:spcBef>
            </a:pPr>
            <a:r>
              <a:rPr lang="en-US" altLang="en-US" sz="1800" b="1" baseline="0" dirty="0">
                <a:latin typeface="Courier New" pitchFamily="49" charset="0"/>
              </a:rPr>
              <a:t>for (i = 1; i &lt;= 30; i+=3)</a:t>
            </a:r>
          </a:p>
          <a:p>
            <a:pPr lvl="1">
              <a:spcBef>
                <a:spcPct val="0"/>
              </a:spcBef>
            </a:pPr>
            <a:r>
              <a:rPr lang="en-US" altLang="en-US" sz="1800" b="1" baseline="0" dirty="0">
                <a:latin typeface="Courier New" pitchFamily="49" charset="0"/>
              </a:rPr>
              <a:t>  { a[i] = a[i] + b[i] * c; </a:t>
            </a:r>
          </a:p>
          <a:p>
            <a:pPr lvl="1">
              <a:spcBef>
                <a:spcPct val="0"/>
              </a:spcBef>
            </a:pPr>
            <a:r>
              <a:rPr lang="en-US" altLang="en-US" sz="1800" b="1" baseline="0" dirty="0">
                <a:latin typeface="Courier New" pitchFamily="49" charset="0"/>
              </a:rPr>
              <a:t>    a[i+1] = a[i+1] + b[i+1] * c;</a:t>
            </a:r>
          </a:p>
          <a:p>
            <a:pPr lvl="1">
              <a:spcBef>
                <a:spcPct val="0"/>
              </a:spcBef>
            </a:pPr>
            <a:r>
              <a:rPr lang="en-US" altLang="en-US" sz="1800" b="1" baseline="0" dirty="0">
                <a:latin typeface="Courier New" pitchFamily="49" charset="0"/>
              </a:rPr>
              <a:t>    a[i+2] = a[i+2] + b[i+2] * c; }</a:t>
            </a:r>
          </a:p>
        </p:txBody>
      </p:sp>
      <p:sp>
        <p:nvSpPr>
          <p:cNvPr id="192518" name="Rectangle 5"/>
          <p:cNvSpPr>
            <a:spLocks noChangeArrowheads="1"/>
          </p:cNvSpPr>
          <p:nvPr/>
        </p:nvSpPr>
        <p:spPr bwMode="auto">
          <a:xfrm>
            <a:off x="2286000" y="3810000"/>
            <a:ext cx="4248150" cy="665163"/>
          </a:xfrm>
          <a:prstGeom prst="rect">
            <a:avLst/>
          </a:prstGeom>
          <a:solidFill>
            <a:srgbClr val="FFFFD5"/>
          </a:solidFill>
          <a:ln w="9525">
            <a:solidFill>
              <a:schemeClr val="tx1"/>
            </a:solidFill>
            <a:miter lim="800000"/>
            <a:headEnd/>
            <a:tailEnd/>
          </a:ln>
        </p:spPr>
        <p:txBody>
          <a:bodyPr wrap="none" anchor="ctr">
            <a:spAutoFit/>
          </a:bodyPr>
          <a:lstStyle>
            <a:lvl1pPr marL="342900" indent="-342900">
              <a:defRPr sz="2000" baseline="30000">
                <a:solidFill>
                  <a:schemeClr val="tx1"/>
                </a:solidFill>
                <a:latin typeface="Times New Roman" pitchFamily="18" charset="0"/>
              </a:defRPr>
            </a:lvl1pPr>
            <a:lvl2pPr>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lvl="1" algn="ctr">
              <a:spcBef>
                <a:spcPct val="30000"/>
              </a:spcBef>
            </a:pPr>
            <a:r>
              <a:rPr lang="en-US" altLang="en-US" sz="1800" b="1" baseline="0" dirty="0">
                <a:latin typeface="Courier New" pitchFamily="49" charset="0"/>
              </a:rPr>
              <a:t>for (i = 1; i &lt;= 30; i++)</a:t>
            </a:r>
          </a:p>
          <a:p>
            <a:pPr lvl="1" algn="ctr">
              <a:spcBef>
                <a:spcPct val="5000"/>
              </a:spcBef>
            </a:pPr>
            <a:r>
              <a:rPr lang="en-US" altLang="en-US" sz="1800" b="1" baseline="0" dirty="0">
                <a:latin typeface="Courier New" pitchFamily="49" charset="0"/>
              </a:rPr>
              <a:t>	a[i] = a[i] + b[i] * 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fontScale="90000"/>
          </a:bodyPr>
          <a:lstStyle/>
          <a:p>
            <a:r>
              <a:rPr lang="en-US" altLang="en-US" dirty="0"/>
              <a:t>11.5 CPU Performance Optimization (13 of 15)</a:t>
            </a:r>
          </a:p>
        </p:txBody>
      </p:sp>
      <p:sp>
        <p:nvSpPr>
          <p:cNvPr id="194563" name="Rectangle 3"/>
          <p:cNvSpPr>
            <a:spLocks noGrp="1" noChangeArrowheads="1"/>
          </p:cNvSpPr>
          <p:nvPr>
            <p:ph idx="1"/>
          </p:nvPr>
        </p:nvSpPr>
        <p:spPr>
          <a:xfrm>
            <a:off x="685800" y="1981200"/>
            <a:ext cx="7772400" cy="3276600"/>
          </a:xfrm>
        </p:spPr>
        <p:txBody>
          <a:bodyPr>
            <a:normAutofit fontScale="85000" lnSpcReduction="20000"/>
          </a:bodyPr>
          <a:lstStyle/>
          <a:p>
            <a:r>
              <a:rPr lang="en-US" altLang="en-US" i="1" dirty="0"/>
              <a:t>Loop fusion </a:t>
            </a:r>
            <a:r>
              <a:rPr lang="en-US" altLang="en-US" dirty="0"/>
              <a:t>combines loops that use the same data elements, possibly improving cache performance. For example:</a:t>
            </a:r>
          </a:p>
          <a:p>
            <a:pPr lvl="1"/>
            <a:endParaRPr lang="en-US" altLang="en-US" dirty="0"/>
          </a:p>
          <a:p>
            <a:endParaRPr lang="en-US" altLang="en-US" dirty="0"/>
          </a:p>
          <a:p>
            <a:endParaRPr lang="en-US" altLang="en-US" dirty="0"/>
          </a:p>
          <a:p>
            <a:endParaRPr lang="en-US" altLang="en-US" dirty="0"/>
          </a:p>
          <a:p>
            <a:r>
              <a:rPr lang="en-US" altLang="en-US" dirty="0"/>
              <a:t>	becomes</a:t>
            </a:r>
          </a:p>
        </p:txBody>
      </p:sp>
      <p:sp>
        <p:nvSpPr>
          <p:cNvPr id="194565" name="Text Box 4"/>
          <p:cNvSpPr txBox="1">
            <a:spLocks noChangeArrowheads="1"/>
          </p:cNvSpPr>
          <p:nvPr/>
        </p:nvSpPr>
        <p:spPr bwMode="auto">
          <a:xfrm>
            <a:off x="2667000" y="3124200"/>
            <a:ext cx="4003675" cy="1444625"/>
          </a:xfrm>
          <a:prstGeom prst="rect">
            <a:avLst/>
          </a:prstGeom>
          <a:solidFill>
            <a:srgbClr val="FFFFD5"/>
          </a:solidFill>
          <a:ln w="9525">
            <a:solidFill>
              <a:schemeClr val="tx1"/>
            </a:solidFill>
            <a:miter lim="800000"/>
            <a:headEnd/>
            <a:tailEnd/>
          </a:ln>
        </p:spPr>
        <p:txBody>
          <a:bodyPr wrap="none" anchor="ctr">
            <a:spAutoFit/>
          </a:bodyPr>
          <a:lstStyle>
            <a:lvl1pPr marL="342900" indent="-342900">
              <a:defRPr sz="2000" baseline="30000">
                <a:solidFill>
                  <a:schemeClr val="tx1"/>
                </a:solidFill>
                <a:latin typeface="Times New Roman" pitchFamily="18" charset="0"/>
              </a:defRPr>
            </a:lvl1pPr>
            <a:lvl2pPr marL="11430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lvl="1">
              <a:spcBef>
                <a:spcPct val="30000"/>
              </a:spcBef>
            </a:pPr>
            <a:r>
              <a:rPr lang="en-US" altLang="en-US" b="1" baseline="0" dirty="0">
                <a:latin typeface="Courier New" pitchFamily="49" charset="0"/>
              </a:rPr>
              <a:t>for (i = 0; i &lt; N; i++)</a:t>
            </a:r>
          </a:p>
          <a:p>
            <a:pPr lvl="1">
              <a:spcBef>
                <a:spcPct val="5000"/>
              </a:spcBef>
            </a:pPr>
            <a:r>
              <a:rPr lang="en-US" altLang="en-US" b="1" baseline="0" dirty="0">
                <a:latin typeface="Courier New" pitchFamily="49" charset="0"/>
              </a:rPr>
              <a:t>	C[i] = A[i] + B[i];</a:t>
            </a:r>
          </a:p>
          <a:p>
            <a:pPr lvl="1">
              <a:spcBef>
                <a:spcPct val="30000"/>
              </a:spcBef>
            </a:pPr>
            <a:r>
              <a:rPr lang="en-US" altLang="en-US" b="1" baseline="0" dirty="0">
                <a:latin typeface="Courier New" pitchFamily="49" charset="0"/>
              </a:rPr>
              <a:t>for (i = 0; i &lt; N; i++)</a:t>
            </a:r>
          </a:p>
          <a:p>
            <a:pPr lvl="1">
              <a:spcBef>
                <a:spcPct val="5000"/>
              </a:spcBef>
            </a:pPr>
            <a:r>
              <a:rPr lang="en-US" altLang="en-US" b="1" baseline="0" dirty="0">
                <a:latin typeface="Courier New" pitchFamily="49" charset="0"/>
              </a:rPr>
              <a:t>	D[i] = E[i] + C[i];</a:t>
            </a:r>
            <a:endParaRPr lang="en-US" altLang="en-US" sz="2400" dirty="0">
              <a:latin typeface="Arial" charset="0"/>
            </a:endParaRPr>
          </a:p>
        </p:txBody>
      </p:sp>
      <p:sp>
        <p:nvSpPr>
          <p:cNvPr id="194566" name="Text Box 5"/>
          <p:cNvSpPr txBox="1">
            <a:spLocks noChangeArrowheads="1"/>
          </p:cNvSpPr>
          <p:nvPr/>
        </p:nvSpPr>
        <p:spPr bwMode="auto">
          <a:xfrm>
            <a:off x="2667000" y="5181600"/>
            <a:ext cx="4114800" cy="954088"/>
          </a:xfrm>
          <a:prstGeom prst="rect">
            <a:avLst/>
          </a:prstGeom>
          <a:solidFill>
            <a:srgbClr val="FFE9FF"/>
          </a:solidFill>
          <a:ln w="9525">
            <a:solidFill>
              <a:schemeClr val="tx1"/>
            </a:solidFill>
            <a:miter lim="800000"/>
            <a:headEnd/>
            <a:tailEnd/>
          </a:ln>
        </p:spPr>
        <p:txBody>
          <a:bodyPr anchor="ctr">
            <a:spAutoFit/>
          </a:bodyPr>
          <a:lstStyle>
            <a:lvl1pPr marL="342900" indent="-342900">
              <a:defRPr sz="2000" baseline="30000">
                <a:solidFill>
                  <a:schemeClr val="tx1"/>
                </a:solidFill>
                <a:latin typeface="Times New Roman" pitchFamily="18" charset="0"/>
              </a:defRPr>
            </a:lvl1pPr>
            <a:lvl2pPr marL="114300">
              <a:defRPr sz="2000" baseline="30000">
                <a:solidFill>
                  <a:schemeClr val="tx1"/>
                </a:solidFill>
                <a:latin typeface="Times New Roman" pitchFamily="18" charset="0"/>
              </a:defRPr>
            </a:lvl2pPr>
            <a:lvl3pPr marL="1143000" indent="-228600">
              <a:defRPr sz="2000" baseline="30000">
                <a:solidFill>
                  <a:schemeClr val="tx1"/>
                </a:solidFill>
                <a:latin typeface="Times New Roman" pitchFamily="18" charset="0"/>
              </a:defRPr>
            </a:lvl3pPr>
            <a:lvl4pPr marL="1600200" indent="-228600">
              <a:defRPr sz="2000" baseline="30000">
                <a:solidFill>
                  <a:schemeClr val="tx1"/>
                </a:solidFill>
                <a:latin typeface="Times New Roman" pitchFamily="18" charset="0"/>
              </a:defRPr>
            </a:lvl4pPr>
            <a:lvl5pPr marL="2057400" indent="-228600">
              <a:defRPr sz="2000" baseline="30000">
                <a:solidFill>
                  <a:schemeClr val="tx1"/>
                </a:solidFill>
                <a:latin typeface="Times New Roman" pitchFamily="18" charset="0"/>
              </a:defRPr>
            </a:lvl5pPr>
            <a:lvl6pPr marL="2514600" indent="-228600" eaLnBrk="0" fontAlgn="base" hangingPunct="0">
              <a:spcBef>
                <a:spcPct val="15000"/>
              </a:spcBef>
              <a:spcAft>
                <a:spcPct val="0"/>
              </a:spcAft>
              <a:defRPr sz="2000" baseline="30000">
                <a:solidFill>
                  <a:schemeClr val="tx1"/>
                </a:solidFill>
                <a:latin typeface="Times New Roman" pitchFamily="18" charset="0"/>
              </a:defRPr>
            </a:lvl6pPr>
            <a:lvl7pPr marL="2971800" indent="-228600" eaLnBrk="0" fontAlgn="base" hangingPunct="0">
              <a:spcBef>
                <a:spcPct val="15000"/>
              </a:spcBef>
              <a:spcAft>
                <a:spcPct val="0"/>
              </a:spcAft>
              <a:defRPr sz="2000" baseline="30000">
                <a:solidFill>
                  <a:schemeClr val="tx1"/>
                </a:solidFill>
                <a:latin typeface="Times New Roman" pitchFamily="18" charset="0"/>
              </a:defRPr>
            </a:lvl7pPr>
            <a:lvl8pPr marL="3429000" indent="-228600" eaLnBrk="0" fontAlgn="base" hangingPunct="0">
              <a:spcBef>
                <a:spcPct val="15000"/>
              </a:spcBef>
              <a:spcAft>
                <a:spcPct val="0"/>
              </a:spcAft>
              <a:defRPr sz="2000" baseline="30000">
                <a:solidFill>
                  <a:schemeClr val="tx1"/>
                </a:solidFill>
                <a:latin typeface="Times New Roman" pitchFamily="18" charset="0"/>
              </a:defRPr>
            </a:lvl8pPr>
            <a:lvl9pPr marL="3886200" indent="-228600" eaLnBrk="0" fontAlgn="base" hangingPunct="0">
              <a:spcBef>
                <a:spcPct val="15000"/>
              </a:spcBef>
              <a:spcAft>
                <a:spcPct val="0"/>
              </a:spcAft>
              <a:defRPr sz="2000" baseline="30000">
                <a:solidFill>
                  <a:schemeClr val="tx1"/>
                </a:solidFill>
                <a:latin typeface="Times New Roman" pitchFamily="18" charset="0"/>
              </a:defRPr>
            </a:lvl9pPr>
          </a:lstStyle>
          <a:p>
            <a:pPr lvl="1">
              <a:spcBef>
                <a:spcPct val="30000"/>
              </a:spcBef>
            </a:pPr>
            <a:r>
              <a:rPr lang="en-US" altLang="en-US" sz="1800" b="1" baseline="0" dirty="0">
                <a:latin typeface="Courier New" pitchFamily="49" charset="0"/>
              </a:rPr>
              <a:t>for (i = 0; i &lt; N; i++)</a:t>
            </a:r>
          </a:p>
          <a:p>
            <a:pPr lvl="1">
              <a:spcBef>
                <a:spcPct val="5000"/>
              </a:spcBef>
            </a:pPr>
            <a:r>
              <a:rPr lang="en-US" altLang="en-US" sz="1800" b="1" baseline="0" dirty="0">
                <a:latin typeface="Courier New" pitchFamily="49" charset="0"/>
              </a:rPr>
              <a:t>  { C[i] = A[i] + B[i];</a:t>
            </a:r>
          </a:p>
          <a:p>
            <a:pPr lvl="1">
              <a:spcBef>
                <a:spcPct val="5000"/>
              </a:spcBef>
            </a:pPr>
            <a:r>
              <a:rPr lang="en-US" altLang="en-US" sz="1800" b="1" baseline="0" dirty="0">
                <a:latin typeface="Courier New" pitchFamily="49" charset="0"/>
              </a:rPr>
              <a:t>    D[i] = E[i] + C[i];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r>
              <a:rPr lang="en-US" altLang="en-US" dirty="0"/>
              <a:t>11.5 CPU Performance Optimization (14 of 15)</a:t>
            </a:r>
          </a:p>
        </p:txBody>
      </p:sp>
      <p:sp>
        <p:nvSpPr>
          <p:cNvPr id="196611" name="Rectangle 3"/>
          <p:cNvSpPr>
            <a:spLocks noGrp="1" noChangeArrowheads="1"/>
          </p:cNvSpPr>
          <p:nvPr>
            <p:ph idx="1"/>
          </p:nvPr>
        </p:nvSpPr>
        <p:spPr>
          <a:xfrm>
            <a:off x="685800" y="1981200"/>
            <a:ext cx="3886200" cy="4267200"/>
          </a:xfrm>
        </p:spPr>
        <p:txBody>
          <a:bodyPr>
            <a:normAutofit fontScale="85000" lnSpcReduction="10000"/>
          </a:bodyPr>
          <a:lstStyle/>
          <a:p>
            <a:r>
              <a:rPr lang="en-US" altLang="en-US" i="1" dirty="0"/>
              <a:t>Loop fission </a:t>
            </a:r>
            <a:r>
              <a:rPr lang="en-US" altLang="en-US" dirty="0"/>
              <a:t>splits large loops into smaller ones to reduce data dependencies and resource conflicts.</a:t>
            </a:r>
          </a:p>
          <a:p>
            <a:r>
              <a:rPr lang="en-US" altLang="en-US" dirty="0"/>
              <a:t>A loop fission technique known as loop peeling removes the beginning and ending loop statements. </a:t>
            </a:r>
          </a:p>
          <a:p>
            <a:endParaRPr lang="en-US" altLang="en-US" dirty="0"/>
          </a:p>
          <a:p>
            <a:endParaRPr lang="en-US" altLang="en-US" dirty="0"/>
          </a:p>
          <a:p>
            <a:endParaRPr lang="en-US" altLang="en-US" dirty="0"/>
          </a:p>
          <a:p>
            <a:endParaRPr lang="en-US" altLang="en-US" dirty="0"/>
          </a:p>
        </p:txBody>
      </p:sp>
      <p:sp>
        <p:nvSpPr>
          <p:cNvPr id="196613" name="Text Box 4"/>
          <p:cNvSpPr txBox="1">
            <a:spLocks noChangeArrowheads="1"/>
          </p:cNvSpPr>
          <p:nvPr/>
        </p:nvSpPr>
        <p:spPr bwMode="auto">
          <a:xfrm>
            <a:off x="4800600" y="4803775"/>
            <a:ext cx="3956050" cy="1368425"/>
          </a:xfrm>
          <a:prstGeom prst="rect">
            <a:avLst/>
          </a:prstGeom>
          <a:solidFill>
            <a:srgbClr val="FFE9FF"/>
          </a:solidFill>
          <a:ln w="9525">
            <a:solidFill>
              <a:schemeClr val="tx1"/>
            </a:solidFill>
            <a:miter lim="800000"/>
            <a:headEnd/>
            <a:tailEnd/>
          </a:ln>
        </p:spPr>
        <p:txBody>
          <a:bodyPr anchor="ctr">
            <a:spAutoFit/>
          </a:bodyPr>
          <a:lstStyle>
            <a:lvl1pPr marL="342900" indent="-342900">
              <a:tabLst>
                <a:tab pos="334963" algn="l"/>
              </a:tabLst>
              <a:defRPr sz="2000" baseline="30000">
                <a:solidFill>
                  <a:schemeClr val="tx1"/>
                </a:solidFill>
                <a:latin typeface="Times New Roman" pitchFamily="18" charset="0"/>
              </a:defRPr>
            </a:lvl1pPr>
            <a:lvl2pPr marL="114300">
              <a:tabLst>
                <a:tab pos="334963" algn="l"/>
              </a:tabLst>
              <a:defRPr sz="2000" baseline="30000">
                <a:solidFill>
                  <a:schemeClr val="tx1"/>
                </a:solidFill>
                <a:latin typeface="Times New Roman" pitchFamily="18" charset="0"/>
              </a:defRPr>
            </a:lvl2pPr>
            <a:lvl3pPr marL="1143000" indent="-228600">
              <a:tabLst>
                <a:tab pos="334963" algn="l"/>
              </a:tabLst>
              <a:defRPr sz="2000" baseline="30000">
                <a:solidFill>
                  <a:schemeClr val="tx1"/>
                </a:solidFill>
                <a:latin typeface="Times New Roman" pitchFamily="18" charset="0"/>
              </a:defRPr>
            </a:lvl3pPr>
            <a:lvl4pPr marL="1600200" indent="-228600">
              <a:tabLst>
                <a:tab pos="334963" algn="l"/>
              </a:tabLst>
              <a:defRPr sz="2000" baseline="30000">
                <a:solidFill>
                  <a:schemeClr val="tx1"/>
                </a:solidFill>
                <a:latin typeface="Times New Roman" pitchFamily="18" charset="0"/>
              </a:defRPr>
            </a:lvl4pPr>
            <a:lvl5pPr marL="2057400" indent="-228600">
              <a:tabLst>
                <a:tab pos="334963" algn="l"/>
              </a:tabLst>
              <a:defRPr sz="2000" baseline="30000">
                <a:solidFill>
                  <a:schemeClr val="tx1"/>
                </a:solidFill>
                <a:latin typeface="Times New Roman" pitchFamily="18" charset="0"/>
              </a:defRPr>
            </a:lvl5pPr>
            <a:lvl6pPr marL="2514600" indent="-228600" eaLnBrk="0" fontAlgn="base" hangingPunct="0">
              <a:spcBef>
                <a:spcPct val="15000"/>
              </a:spcBef>
              <a:spcAft>
                <a:spcPct val="0"/>
              </a:spcAft>
              <a:tabLst>
                <a:tab pos="334963" algn="l"/>
              </a:tabLst>
              <a:defRPr sz="2000" baseline="30000">
                <a:solidFill>
                  <a:schemeClr val="tx1"/>
                </a:solidFill>
                <a:latin typeface="Times New Roman" pitchFamily="18" charset="0"/>
              </a:defRPr>
            </a:lvl6pPr>
            <a:lvl7pPr marL="2971800" indent="-228600" eaLnBrk="0" fontAlgn="base" hangingPunct="0">
              <a:spcBef>
                <a:spcPct val="15000"/>
              </a:spcBef>
              <a:spcAft>
                <a:spcPct val="0"/>
              </a:spcAft>
              <a:tabLst>
                <a:tab pos="334963" algn="l"/>
              </a:tabLst>
              <a:defRPr sz="2000" baseline="30000">
                <a:solidFill>
                  <a:schemeClr val="tx1"/>
                </a:solidFill>
                <a:latin typeface="Times New Roman" pitchFamily="18" charset="0"/>
              </a:defRPr>
            </a:lvl7pPr>
            <a:lvl8pPr marL="3429000" indent="-228600" eaLnBrk="0" fontAlgn="base" hangingPunct="0">
              <a:spcBef>
                <a:spcPct val="15000"/>
              </a:spcBef>
              <a:spcAft>
                <a:spcPct val="0"/>
              </a:spcAft>
              <a:tabLst>
                <a:tab pos="334963" algn="l"/>
              </a:tabLst>
              <a:defRPr sz="2000" baseline="30000">
                <a:solidFill>
                  <a:schemeClr val="tx1"/>
                </a:solidFill>
                <a:latin typeface="Times New Roman" pitchFamily="18" charset="0"/>
              </a:defRPr>
            </a:lvl8pPr>
            <a:lvl9pPr marL="3886200" indent="-228600" eaLnBrk="0" fontAlgn="base" hangingPunct="0">
              <a:spcBef>
                <a:spcPct val="15000"/>
              </a:spcBef>
              <a:spcAft>
                <a:spcPct val="0"/>
              </a:spcAft>
              <a:tabLst>
                <a:tab pos="334963" algn="l"/>
              </a:tabLst>
              <a:defRPr sz="2000" baseline="30000">
                <a:solidFill>
                  <a:schemeClr val="tx1"/>
                </a:solidFill>
                <a:latin typeface="Times New Roman" pitchFamily="18" charset="0"/>
              </a:defRPr>
            </a:lvl9pPr>
          </a:lstStyle>
          <a:p>
            <a:pPr lvl="1">
              <a:spcBef>
                <a:spcPct val="5000"/>
              </a:spcBef>
            </a:pPr>
            <a:r>
              <a:rPr lang="en-US" altLang="en-US" b="1" baseline="0" dirty="0">
                <a:latin typeface="Courier New" pitchFamily="49" charset="0"/>
              </a:rPr>
              <a:t>A[1] = 0;</a:t>
            </a:r>
          </a:p>
          <a:p>
            <a:pPr lvl="1">
              <a:spcBef>
                <a:spcPct val="5000"/>
              </a:spcBef>
            </a:pPr>
            <a:r>
              <a:rPr lang="en-US" altLang="en-US" b="1" baseline="0" dirty="0">
                <a:latin typeface="Courier New" pitchFamily="49" charset="0"/>
              </a:rPr>
              <a:t>for (i = 2; i &lt; N; i++)</a:t>
            </a:r>
          </a:p>
          <a:p>
            <a:pPr lvl="1">
              <a:spcBef>
                <a:spcPct val="5000"/>
              </a:spcBef>
            </a:pPr>
            <a:r>
              <a:rPr lang="en-US" altLang="en-US" b="1" baseline="0" dirty="0">
                <a:latin typeface="Courier New" pitchFamily="49" charset="0"/>
              </a:rPr>
              <a:t>  A[i] = A[i] + 8;</a:t>
            </a:r>
          </a:p>
          <a:p>
            <a:pPr lvl="1">
              <a:spcBef>
                <a:spcPct val="5000"/>
              </a:spcBef>
            </a:pPr>
            <a:r>
              <a:rPr lang="en-US" altLang="en-US" b="1" baseline="0" dirty="0">
                <a:latin typeface="Courier New" pitchFamily="49" charset="0"/>
              </a:rPr>
              <a:t>A[N] = N;</a:t>
            </a:r>
            <a:endParaRPr lang="en-US" altLang="en-US" dirty="0"/>
          </a:p>
        </p:txBody>
      </p:sp>
      <p:sp>
        <p:nvSpPr>
          <p:cNvPr id="196614" name="Text Box 5"/>
          <p:cNvSpPr txBox="1">
            <a:spLocks noChangeArrowheads="1"/>
          </p:cNvSpPr>
          <p:nvPr/>
        </p:nvSpPr>
        <p:spPr bwMode="auto">
          <a:xfrm>
            <a:off x="4800600" y="2362200"/>
            <a:ext cx="4191000" cy="1933575"/>
          </a:xfrm>
          <a:prstGeom prst="rect">
            <a:avLst/>
          </a:prstGeom>
          <a:solidFill>
            <a:srgbClr val="FFFFEB"/>
          </a:solidFill>
          <a:ln w="12700">
            <a:solidFill>
              <a:schemeClr val="tx1"/>
            </a:solidFill>
            <a:miter lim="800000"/>
            <a:headEnd/>
            <a:tailEnd/>
          </a:ln>
        </p:spPr>
        <p:txBody>
          <a:bodyPr anchor="ctr">
            <a:spAutoFit/>
          </a:bodyPr>
          <a:lstStyle>
            <a:lvl1pPr marL="342900" indent="-342900">
              <a:tabLst>
                <a:tab pos="406400" algn="l"/>
              </a:tabLst>
              <a:defRPr sz="2000" baseline="30000">
                <a:solidFill>
                  <a:schemeClr val="tx1"/>
                </a:solidFill>
                <a:latin typeface="Times New Roman" pitchFamily="18" charset="0"/>
              </a:defRPr>
            </a:lvl1pPr>
            <a:lvl2pPr marL="114300">
              <a:tabLst>
                <a:tab pos="406400" algn="l"/>
              </a:tabLst>
              <a:defRPr sz="2000" baseline="30000">
                <a:solidFill>
                  <a:schemeClr val="tx1"/>
                </a:solidFill>
                <a:latin typeface="Times New Roman" pitchFamily="18" charset="0"/>
              </a:defRPr>
            </a:lvl2pPr>
            <a:lvl3pPr marL="1143000" indent="-228600">
              <a:tabLst>
                <a:tab pos="406400" algn="l"/>
              </a:tabLst>
              <a:defRPr sz="2000" baseline="30000">
                <a:solidFill>
                  <a:schemeClr val="tx1"/>
                </a:solidFill>
                <a:latin typeface="Times New Roman" pitchFamily="18" charset="0"/>
              </a:defRPr>
            </a:lvl3pPr>
            <a:lvl4pPr marL="1600200" indent="-228600">
              <a:tabLst>
                <a:tab pos="406400" algn="l"/>
              </a:tabLst>
              <a:defRPr sz="2000" baseline="30000">
                <a:solidFill>
                  <a:schemeClr val="tx1"/>
                </a:solidFill>
                <a:latin typeface="Times New Roman" pitchFamily="18" charset="0"/>
              </a:defRPr>
            </a:lvl4pPr>
            <a:lvl5pPr marL="2057400" indent="-228600">
              <a:tabLst>
                <a:tab pos="406400" algn="l"/>
              </a:tabLst>
              <a:defRPr sz="2000" baseline="30000">
                <a:solidFill>
                  <a:schemeClr val="tx1"/>
                </a:solidFill>
                <a:latin typeface="Times New Roman" pitchFamily="18" charset="0"/>
              </a:defRPr>
            </a:lvl5pPr>
            <a:lvl6pPr marL="2514600" indent="-228600" eaLnBrk="0" fontAlgn="base" hangingPunct="0">
              <a:spcBef>
                <a:spcPct val="15000"/>
              </a:spcBef>
              <a:spcAft>
                <a:spcPct val="0"/>
              </a:spcAft>
              <a:tabLst>
                <a:tab pos="406400" algn="l"/>
              </a:tabLst>
              <a:defRPr sz="2000" baseline="30000">
                <a:solidFill>
                  <a:schemeClr val="tx1"/>
                </a:solidFill>
                <a:latin typeface="Times New Roman" pitchFamily="18" charset="0"/>
              </a:defRPr>
            </a:lvl6pPr>
            <a:lvl7pPr marL="2971800" indent="-228600" eaLnBrk="0" fontAlgn="base" hangingPunct="0">
              <a:spcBef>
                <a:spcPct val="15000"/>
              </a:spcBef>
              <a:spcAft>
                <a:spcPct val="0"/>
              </a:spcAft>
              <a:tabLst>
                <a:tab pos="406400" algn="l"/>
              </a:tabLst>
              <a:defRPr sz="2000" baseline="30000">
                <a:solidFill>
                  <a:schemeClr val="tx1"/>
                </a:solidFill>
                <a:latin typeface="Times New Roman" pitchFamily="18" charset="0"/>
              </a:defRPr>
            </a:lvl7pPr>
            <a:lvl8pPr marL="3429000" indent="-228600" eaLnBrk="0" fontAlgn="base" hangingPunct="0">
              <a:spcBef>
                <a:spcPct val="15000"/>
              </a:spcBef>
              <a:spcAft>
                <a:spcPct val="0"/>
              </a:spcAft>
              <a:tabLst>
                <a:tab pos="406400" algn="l"/>
              </a:tabLst>
              <a:defRPr sz="2000" baseline="30000">
                <a:solidFill>
                  <a:schemeClr val="tx1"/>
                </a:solidFill>
                <a:latin typeface="Times New Roman" pitchFamily="18" charset="0"/>
              </a:defRPr>
            </a:lvl8pPr>
            <a:lvl9pPr marL="3886200" indent="-228600" eaLnBrk="0" fontAlgn="base" hangingPunct="0">
              <a:spcBef>
                <a:spcPct val="15000"/>
              </a:spcBef>
              <a:spcAft>
                <a:spcPct val="0"/>
              </a:spcAft>
              <a:tabLst>
                <a:tab pos="406400" algn="l"/>
              </a:tabLst>
              <a:defRPr sz="2000" baseline="30000">
                <a:solidFill>
                  <a:schemeClr val="tx1"/>
                </a:solidFill>
                <a:latin typeface="Times New Roman" pitchFamily="18" charset="0"/>
              </a:defRPr>
            </a:lvl9pPr>
          </a:lstStyle>
          <a:p>
            <a:pPr lvl="1">
              <a:spcBef>
                <a:spcPct val="0"/>
              </a:spcBef>
            </a:pPr>
            <a:r>
              <a:rPr lang="en-US" altLang="en-US" b="1" baseline="0" dirty="0">
                <a:latin typeface="Courier New" pitchFamily="49" charset="0"/>
              </a:rPr>
              <a:t>for (i = 1; i &lt; N+1; i++)</a:t>
            </a:r>
          </a:p>
          <a:p>
            <a:pPr lvl="1">
              <a:spcBef>
                <a:spcPct val="0"/>
              </a:spcBef>
            </a:pPr>
            <a:r>
              <a:rPr lang="en-US" altLang="en-US" b="1" baseline="0" dirty="0">
                <a:latin typeface="Courier New" pitchFamily="49" charset="0"/>
              </a:rPr>
              <a:t>{ if (i==1)</a:t>
            </a:r>
          </a:p>
          <a:p>
            <a:pPr lvl="1">
              <a:spcBef>
                <a:spcPct val="0"/>
              </a:spcBef>
            </a:pPr>
            <a:r>
              <a:rPr lang="en-US" altLang="en-US" b="1" baseline="0" dirty="0">
                <a:latin typeface="Courier New" pitchFamily="49" charset="0"/>
              </a:rPr>
              <a:t>		A[i] = 0;</a:t>
            </a:r>
          </a:p>
          <a:p>
            <a:pPr lvl="1">
              <a:spcBef>
                <a:spcPct val="0"/>
              </a:spcBef>
            </a:pPr>
            <a:r>
              <a:rPr lang="en-US" altLang="en-US" b="1" baseline="0" dirty="0">
                <a:latin typeface="Courier New" pitchFamily="49" charset="0"/>
              </a:rPr>
              <a:t>	else if (i == N)</a:t>
            </a:r>
          </a:p>
          <a:p>
            <a:pPr lvl="1">
              <a:spcBef>
                <a:spcPct val="0"/>
              </a:spcBef>
            </a:pPr>
            <a:r>
              <a:rPr lang="en-US" altLang="en-US" b="1" baseline="0" dirty="0">
                <a:latin typeface="Courier New" pitchFamily="49" charset="0"/>
              </a:rPr>
              <a:t>		A[i] = N;</a:t>
            </a:r>
          </a:p>
          <a:p>
            <a:pPr lvl="1">
              <a:spcBef>
                <a:spcPct val="0"/>
              </a:spcBef>
            </a:pPr>
            <a:r>
              <a:rPr lang="en-US" altLang="en-US" b="1" baseline="0" dirty="0">
                <a:latin typeface="Courier New" pitchFamily="49" charset="0"/>
              </a:rPr>
              <a:t>	else A[i] = A[i] + 8; }</a:t>
            </a:r>
            <a:endParaRPr lang="en-US" altLang="en-US" baseline="0" dirty="0">
              <a:latin typeface="Arial" charset="0"/>
            </a:endParaRPr>
          </a:p>
        </p:txBody>
      </p:sp>
      <p:sp>
        <p:nvSpPr>
          <p:cNvPr id="5" name="TextBox 4">
            <a:extLst>
              <a:ext uri="{FF2B5EF4-FFF2-40B4-BE49-F238E27FC236}">
                <a16:creationId xmlns:a16="http://schemas.microsoft.com/office/drawing/2014/main" id="{D65DFE2F-24BB-A04F-A54C-E22E4F1BD7D7}"/>
              </a:ext>
            </a:extLst>
          </p:cNvPr>
          <p:cNvSpPr txBox="1"/>
          <p:nvPr/>
        </p:nvSpPr>
        <p:spPr>
          <a:xfrm>
            <a:off x="4724400" y="2057400"/>
            <a:ext cx="1439818" cy="379591"/>
          </a:xfrm>
          <a:prstGeom prst="rect">
            <a:avLst/>
          </a:prstGeom>
          <a:noFill/>
        </p:spPr>
        <p:txBody>
          <a:bodyPr wrap="none" rtlCol="0">
            <a:spAutoFit/>
          </a:bodyPr>
          <a:lstStyle/>
          <a:p>
            <a:r>
              <a:rPr lang="en-US" altLang="en-US" sz="2800" dirty="0">
                <a:latin typeface="Calibri" panose="020F0502020204030204" pitchFamily="34" charset="0"/>
                <a:cs typeface="Calibri" panose="020F0502020204030204" pitchFamily="34" charset="0"/>
              </a:rPr>
              <a:t>For example:</a:t>
            </a:r>
            <a:endParaRPr lang="en-US" sz="28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26C9F5C-B518-9D47-B9D1-A52206EC6D83}"/>
              </a:ext>
            </a:extLst>
          </p:cNvPr>
          <p:cNvSpPr txBox="1"/>
          <p:nvPr/>
        </p:nvSpPr>
        <p:spPr>
          <a:xfrm>
            <a:off x="4724400" y="4495800"/>
            <a:ext cx="1125244" cy="379591"/>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Becomes: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r>
              <a:rPr lang="en-US" altLang="en-US" dirty="0"/>
              <a:t>11.2 Computer Performance Equations (2 of 3) </a:t>
            </a:r>
          </a:p>
        </p:txBody>
      </p:sp>
      <p:sp>
        <p:nvSpPr>
          <p:cNvPr id="104451" name="Rectangle 3"/>
          <p:cNvSpPr>
            <a:spLocks noGrp="1" noChangeArrowheads="1"/>
          </p:cNvSpPr>
          <p:nvPr>
            <p:ph idx="1"/>
          </p:nvPr>
        </p:nvSpPr>
        <p:spPr/>
        <p:txBody>
          <a:bodyPr>
            <a:normAutofit fontScale="92500" lnSpcReduction="10000"/>
          </a:bodyPr>
          <a:lstStyle/>
          <a:p>
            <a:r>
              <a:rPr lang="en-US" altLang="en-US" dirty="0"/>
              <a:t>We have also learned that CPU efficiency is not the sole factor in overall system performance.  Memory and I/O performance are also important.</a:t>
            </a:r>
          </a:p>
          <a:p>
            <a:r>
              <a:rPr lang="en-US" altLang="en-US" dirty="0"/>
              <a:t>Amdahl’s Law tells us that the system performance gain realized from the speedup of one component depends not only on the speedup of the component itself, but also on the fraction of work done by the component: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normAutofit fontScale="90000"/>
          </a:bodyPr>
          <a:lstStyle/>
          <a:p>
            <a:r>
              <a:rPr lang="en-US" altLang="en-US" dirty="0"/>
              <a:t>11.5 CPU Performance Optimization (15 of 15)</a:t>
            </a:r>
          </a:p>
        </p:txBody>
      </p:sp>
      <p:sp>
        <p:nvSpPr>
          <p:cNvPr id="198659" name="Rectangle 3"/>
          <p:cNvSpPr>
            <a:spLocks noGrp="1" noChangeArrowheads="1"/>
          </p:cNvSpPr>
          <p:nvPr>
            <p:ph idx="1"/>
          </p:nvPr>
        </p:nvSpPr>
        <p:spPr/>
        <p:txBody>
          <a:bodyPr>
            <a:normAutofit fontScale="92500"/>
          </a:bodyPr>
          <a:lstStyle/>
          <a:p>
            <a:r>
              <a:rPr lang="en-US" altLang="en-US" dirty="0"/>
              <a:t>The text lists a number of rules of thumb for getting the most out of program performance.</a:t>
            </a:r>
          </a:p>
          <a:p>
            <a:r>
              <a:rPr lang="en-US" altLang="en-US" dirty="0"/>
              <a:t>Optimization efforts pay the biggest dividends when they are applied to code segments that are executed the most frequently.</a:t>
            </a:r>
          </a:p>
          <a:p>
            <a:r>
              <a:rPr lang="en-US" altLang="en-US" dirty="0"/>
              <a:t>In short, try to make the common cases fast.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en-US" dirty="0"/>
              <a:t>11.6 Disk Performance (1 of 23)</a:t>
            </a:r>
          </a:p>
        </p:txBody>
      </p:sp>
      <p:sp>
        <p:nvSpPr>
          <p:cNvPr id="200707" name="Rectangle 3"/>
          <p:cNvSpPr>
            <a:spLocks noGrp="1" noChangeArrowheads="1"/>
          </p:cNvSpPr>
          <p:nvPr>
            <p:ph idx="1"/>
          </p:nvPr>
        </p:nvSpPr>
        <p:spPr/>
        <p:txBody>
          <a:bodyPr>
            <a:normAutofit fontScale="85000" lnSpcReduction="20000"/>
          </a:bodyPr>
          <a:lstStyle/>
          <a:p>
            <a:r>
              <a:rPr lang="en-US" altLang="en-US" dirty="0"/>
              <a:t>Optimal disk performance is critical to system throughput.</a:t>
            </a:r>
          </a:p>
          <a:p>
            <a:r>
              <a:rPr lang="en-US" altLang="en-US" dirty="0"/>
              <a:t>Disk drives are the slowest memory component, with the fastest access times one million times longer than main memory access times.</a:t>
            </a:r>
          </a:p>
          <a:p>
            <a:r>
              <a:rPr lang="en-US" altLang="en-US" dirty="0"/>
              <a:t>A slow disk system can choke transaction processing and drag down the performance of all programs when virtual memory paging is involved.</a:t>
            </a:r>
          </a:p>
          <a:p>
            <a:r>
              <a:rPr lang="en-US" altLang="en-US" dirty="0"/>
              <a:t>Low CPU utilization can actually indicate a problem in the I/O subsystem, because the CPU spends more time waiting than running.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ltLang="en-US" dirty="0"/>
              <a:t>11.6 Disk Performance (2 of 23)</a:t>
            </a:r>
          </a:p>
        </p:txBody>
      </p:sp>
      <p:sp>
        <p:nvSpPr>
          <p:cNvPr id="202755" name="Rectangle 3"/>
          <p:cNvSpPr>
            <a:spLocks noGrp="1" noChangeArrowheads="1"/>
          </p:cNvSpPr>
          <p:nvPr>
            <p:ph idx="1"/>
          </p:nvPr>
        </p:nvSpPr>
        <p:spPr/>
        <p:txBody>
          <a:bodyPr>
            <a:normAutofit fontScale="85000" lnSpcReduction="20000"/>
          </a:bodyPr>
          <a:lstStyle/>
          <a:p>
            <a:r>
              <a:rPr lang="en-US" altLang="en-US" dirty="0"/>
              <a:t>Disk utilization is the measure of the percentage of the time that the disk is busy servicing I/O requests. </a:t>
            </a:r>
          </a:p>
          <a:p>
            <a:r>
              <a:rPr lang="en-US" altLang="en-US" dirty="0"/>
              <a:t>It gives the probability that the disk will be busy when another I/O request arrives in the disk service queue.  </a:t>
            </a:r>
          </a:p>
          <a:p>
            <a:r>
              <a:rPr lang="en-US" altLang="en-US" dirty="0"/>
              <a:t>Disk utilization is determined by the speed of the disk and the rate at which requests arrive in the service queue. Stated mathematically:</a:t>
            </a:r>
          </a:p>
          <a:p>
            <a:pPr lvl="1"/>
            <a:r>
              <a:rPr lang="en-US" altLang="en-US" dirty="0"/>
              <a:t>Utilization = Request Arrival Rate </a:t>
            </a:r>
            <a:r>
              <a:rPr lang="en-US" altLang="en-US" dirty="0">
                <a:sym typeface="Symbol" pitchFamily="18" charset="2"/>
              </a:rPr>
              <a:t> </a:t>
            </a:r>
            <a:r>
              <a:rPr lang="en-US" altLang="en-US" dirty="0"/>
              <a:t>Disk Service Rate.</a:t>
            </a:r>
          </a:p>
          <a:p>
            <a:pPr lvl="2"/>
            <a:r>
              <a:rPr lang="en-US" altLang="en-US" dirty="0"/>
              <a:t>   where the arrival rate is given in requests per second, and the disk service rate is given in I/O operations per second (IOPS)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ltLang="en-US" dirty="0"/>
              <a:t>11.6 Disk Performance (3 of 23)</a:t>
            </a:r>
          </a:p>
        </p:txBody>
      </p:sp>
      <p:sp>
        <p:nvSpPr>
          <p:cNvPr id="204803" name="Rectangle 3"/>
          <p:cNvSpPr>
            <a:spLocks noGrp="1" noChangeArrowheads="1"/>
          </p:cNvSpPr>
          <p:nvPr>
            <p:ph idx="1"/>
          </p:nvPr>
        </p:nvSpPr>
        <p:spPr/>
        <p:txBody>
          <a:bodyPr>
            <a:normAutofit fontScale="85000" lnSpcReduction="10000"/>
          </a:bodyPr>
          <a:lstStyle/>
          <a:p>
            <a:r>
              <a:rPr lang="en-US" altLang="en-US" dirty="0"/>
              <a:t>The amount of time that a request spends in the queue is directly related to the service time and the probability that the disk is busy, and it is indirectly related to the probability that the disk is idle.  </a:t>
            </a:r>
          </a:p>
          <a:p>
            <a:r>
              <a:rPr lang="en-US" altLang="en-US" dirty="0"/>
              <a:t>In formula form, we have:</a:t>
            </a:r>
          </a:p>
          <a:p>
            <a:pPr marL="457200" lvl="1" indent="0">
              <a:buNone/>
            </a:pPr>
            <a:r>
              <a:rPr lang="en-US" altLang="en-US" dirty="0"/>
              <a:t>	Time in Queue = (Service time </a:t>
            </a:r>
            <a:r>
              <a:rPr lang="en-US" altLang="en-US" dirty="0">
                <a:sym typeface="Symbol" pitchFamily="18" charset="2"/>
              </a:rPr>
              <a:t></a:t>
            </a:r>
            <a:r>
              <a:rPr lang="en-US" altLang="en-US" dirty="0"/>
              <a:t> Utilization) </a:t>
            </a:r>
            <a:r>
              <a:rPr lang="en-US" altLang="en-US" dirty="0">
                <a:sym typeface="Symbol" pitchFamily="18" charset="2"/>
              </a:rPr>
              <a:t></a:t>
            </a:r>
            <a:r>
              <a:rPr lang="en-US" altLang="en-US" dirty="0"/>
              <a:t> </a:t>
            </a:r>
          </a:p>
          <a:p>
            <a:pPr marL="457200" lvl="1" indent="0">
              <a:buNone/>
            </a:pPr>
            <a:r>
              <a:rPr lang="en-US" altLang="en-US" dirty="0"/>
              <a:t>			 (1 – Utilization)</a:t>
            </a:r>
          </a:p>
          <a:p>
            <a:r>
              <a:rPr lang="en-US" altLang="en-US" dirty="0"/>
              <a:t>The important relationship between queue time and utilization (from the formula above) is shown graphically on the next slide.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en-US" dirty="0"/>
              <a:t>11.6 Disk Performance (4 of 23)</a:t>
            </a:r>
          </a:p>
        </p:txBody>
      </p:sp>
      <p:sp>
        <p:nvSpPr>
          <p:cNvPr id="4" name="Content Placeholder 3">
            <a:extLst>
              <a:ext uri="{FF2B5EF4-FFF2-40B4-BE49-F238E27FC236}">
                <a16:creationId xmlns:a16="http://schemas.microsoft.com/office/drawing/2014/main" id="{5B9FF88E-6567-6A44-85D8-B5F7F80E6958}"/>
              </a:ext>
            </a:extLst>
          </p:cNvPr>
          <p:cNvSpPr>
            <a:spLocks noGrp="1"/>
          </p:cNvSpPr>
          <p:nvPr>
            <p:ph idx="1"/>
          </p:nvPr>
        </p:nvSpPr>
        <p:spPr>
          <a:xfrm>
            <a:off x="685800" y="1981200"/>
            <a:ext cx="4495800" cy="4114800"/>
          </a:xfrm>
        </p:spPr>
        <p:txBody>
          <a:bodyPr>
            <a:normAutofit fontScale="92500" lnSpcReduction="10000"/>
          </a:bodyPr>
          <a:lstStyle/>
          <a:p>
            <a:pPr>
              <a:spcBef>
                <a:spcPct val="0"/>
              </a:spcBef>
              <a:buFont typeface="Arial"/>
              <a:buChar char="•"/>
            </a:pPr>
            <a:r>
              <a:rPr lang="en-US" altLang="en-US" dirty="0">
                <a:latin typeface="Arial" charset="0"/>
              </a:rPr>
              <a:t>The “knee” of the curve is around 78%.  This is why 80% is the rule-of-thumb upper limit for utilization for most disk drives.</a:t>
            </a:r>
          </a:p>
          <a:p>
            <a:pPr>
              <a:spcBef>
                <a:spcPct val="0"/>
              </a:spcBef>
              <a:buFont typeface="Arial"/>
              <a:buChar char="•"/>
            </a:pPr>
            <a:r>
              <a:rPr lang="en-US" altLang="en-US" dirty="0">
                <a:latin typeface="Arial" charset="0"/>
              </a:rPr>
              <a:t>Beyond that, queue time quickly becomes excessive.</a:t>
            </a:r>
          </a:p>
          <a:p>
            <a:endParaRPr lang="en-US" dirty="0"/>
          </a:p>
        </p:txBody>
      </p:sp>
      <p:pic>
        <p:nvPicPr>
          <p:cNvPr id="3" name="Picture 2">
            <a:extLst>
              <a:ext uri="{FF2B5EF4-FFF2-40B4-BE49-F238E27FC236}">
                <a16:creationId xmlns:a16="http://schemas.microsoft.com/office/drawing/2014/main" id="{EAD5113F-FE64-BB4B-91E4-497105337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057400"/>
            <a:ext cx="2905203" cy="31559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ltLang="en-US" dirty="0"/>
              <a:t>11.6 Disk Performance (5 of 23)</a:t>
            </a:r>
          </a:p>
        </p:txBody>
      </p:sp>
      <p:sp>
        <p:nvSpPr>
          <p:cNvPr id="208899" name="Rectangle 3"/>
          <p:cNvSpPr>
            <a:spLocks noGrp="1" noChangeArrowheads="1"/>
          </p:cNvSpPr>
          <p:nvPr>
            <p:ph idx="1"/>
          </p:nvPr>
        </p:nvSpPr>
        <p:spPr/>
        <p:txBody>
          <a:bodyPr>
            <a:normAutofit fontScale="92500" lnSpcReduction="20000"/>
          </a:bodyPr>
          <a:lstStyle/>
          <a:p>
            <a:r>
              <a:rPr lang="en-US" altLang="en-US" dirty="0"/>
              <a:t>The manner in which files are organized on a disk greatly affects throughput.</a:t>
            </a:r>
          </a:p>
          <a:p>
            <a:r>
              <a:rPr lang="en-US" altLang="en-US" dirty="0"/>
              <a:t>Disk arm motion is the greatest consumer of service time. </a:t>
            </a:r>
          </a:p>
          <a:p>
            <a:r>
              <a:rPr lang="en-US" altLang="en-US" dirty="0"/>
              <a:t>Disk specifications cite average seek time, which is usually in the range of 5 to 10ms.</a:t>
            </a:r>
          </a:p>
          <a:p>
            <a:r>
              <a:rPr lang="en-US" altLang="en-US" dirty="0"/>
              <a:t>However, a full-stroke seek can take as long as 15 to 20ms.</a:t>
            </a:r>
          </a:p>
          <a:p>
            <a:r>
              <a:rPr lang="en-US" altLang="en-US" dirty="0"/>
              <a:t>Clever disk scheduling algorithms endeavor to minimize seek time.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tLang="en-US" dirty="0"/>
              <a:t>11.6 Disk Performance (6 of 23)</a:t>
            </a:r>
          </a:p>
        </p:txBody>
      </p:sp>
      <p:sp>
        <p:nvSpPr>
          <p:cNvPr id="210947" name="Rectangle 3"/>
          <p:cNvSpPr>
            <a:spLocks noGrp="1" noChangeArrowheads="1"/>
          </p:cNvSpPr>
          <p:nvPr>
            <p:ph idx="1"/>
          </p:nvPr>
        </p:nvSpPr>
        <p:spPr/>
        <p:txBody>
          <a:bodyPr>
            <a:normAutofit fontScale="92500" lnSpcReduction="20000"/>
          </a:bodyPr>
          <a:lstStyle/>
          <a:p>
            <a:r>
              <a:rPr lang="en-US" altLang="en-US" dirty="0"/>
              <a:t>The most naïve disk scheduling policy is </a:t>
            </a:r>
            <a:r>
              <a:rPr lang="en-US" altLang="en-US" i="1" dirty="0"/>
              <a:t>first-come, first-served </a:t>
            </a:r>
            <a:r>
              <a:rPr lang="en-US" altLang="en-US" dirty="0"/>
              <a:t>(</a:t>
            </a:r>
            <a:r>
              <a:rPr lang="en-US" altLang="en-US" i="1" dirty="0"/>
              <a:t>FCFS</a:t>
            </a:r>
            <a:r>
              <a:rPr lang="en-US" altLang="en-US" dirty="0"/>
              <a:t>).  </a:t>
            </a:r>
          </a:p>
          <a:p>
            <a:r>
              <a:rPr lang="en-US" altLang="en-US" dirty="0"/>
              <a:t>As its name implies, FCFS services all I/O requests in the order in which they arrive in the queue.</a:t>
            </a:r>
          </a:p>
          <a:p>
            <a:r>
              <a:rPr lang="en-US" altLang="en-US" dirty="0"/>
              <a:t>With this approach, there is no real control over arm motion, so random, wide sweeps across the disk are possible.</a:t>
            </a:r>
          </a:p>
          <a:p>
            <a:r>
              <a:rPr lang="en-US" dirty="0"/>
              <a:t>The next slide illustrates the arm motion of FCFS. </a:t>
            </a:r>
          </a:p>
          <a:p>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ltLang="en-US" dirty="0"/>
              <a:t>11.6 Disk Performance (7 of 23)</a:t>
            </a:r>
          </a:p>
        </p:txBody>
      </p:sp>
      <p:sp>
        <p:nvSpPr>
          <p:cNvPr id="212995" name="Rectangle 3"/>
          <p:cNvSpPr>
            <a:spLocks noGrp="1" noChangeArrowheads="1"/>
          </p:cNvSpPr>
          <p:nvPr>
            <p:ph idx="1"/>
          </p:nvPr>
        </p:nvSpPr>
        <p:spPr/>
        <p:txBody>
          <a:bodyPr/>
          <a:lstStyle/>
          <a:p>
            <a:r>
              <a:rPr lang="en-US" altLang="en-US" dirty="0"/>
              <a:t>Using FCFS, performance is unpredictable and widely variable.</a:t>
            </a:r>
          </a:p>
        </p:txBody>
      </p:sp>
      <p:pic>
        <p:nvPicPr>
          <p:cNvPr id="3" name="Picture 2">
            <a:extLst>
              <a:ext uri="{FF2B5EF4-FFF2-40B4-BE49-F238E27FC236}">
                <a16:creationId xmlns:a16="http://schemas.microsoft.com/office/drawing/2014/main" id="{0693ED56-15C2-314B-A895-7010D6441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124200"/>
            <a:ext cx="4292600" cy="2540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en-US" dirty="0"/>
              <a:t>11.6 Disk Performance (8 of 23)</a:t>
            </a:r>
          </a:p>
        </p:txBody>
      </p:sp>
      <p:sp>
        <p:nvSpPr>
          <p:cNvPr id="215043" name="Rectangle 3"/>
          <p:cNvSpPr>
            <a:spLocks noGrp="1" noChangeArrowheads="1"/>
          </p:cNvSpPr>
          <p:nvPr>
            <p:ph idx="1"/>
          </p:nvPr>
        </p:nvSpPr>
        <p:spPr/>
        <p:txBody>
          <a:bodyPr>
            <a:normAutofit fontScale="92500" lnSpcReduction="20000"/>
          </a:bodyPr>
          <a:lstStyle/>
          <a:p>
            <a:r>
              <a:rPr lang="en-US" altLang="en-US" dirty="0"/>
              <a:t>Arm motion is reduced when requests are ordered so that the disk arm moves only to the track nearest its current location.  </a:t>
            </a:r>
          </a:p>
          <a:p>
            <a:r>
              <a:rPr lang="en-US" altLang="en-US" dirty="0"/>
              <a:t>This is the idea employed by the </a:t>
            </a:r>
            <a:r>
              <a:rPr lang="en-US" altLang="en-US" i="1" dirty="0"/>
              <a:t>shortest seek time first</a:t>
            </a:r>
            <a:r>
              <a:rPr lang="en-US" altLang="en-US" dirty="0"/>
              <a:t> (</a:t>
            </a:r>
            <a:r>
              <a:rPr lang="en-US" altLang="en-US" i="1" dirty="0"/>
              <a:t>SSTF</a:t>
            </a:r>
            <a:r>
              <a:rPr lang="en-US" altLang="en-US" dirty="0"/>
              <a:t>) scheduling algorithm. </a:t>
            </a:r>
          </a:p>
          <a:p>
            <a:r>
              <a:rPr lang="en-US" altLang="en-US" dirty="0"/>
              <a:t>Disk track requests are queued and selected so that the minimum arm motion is involved in servicing the request.</a:t>
            </a:r>
          </a:p>
          <a:p>
            <a:r>
              <a:rPr lang="en-US" dirty="0"/>
              <a:t>The next slide illustrates the arm motion of SSTF. </a:t>
            </a:r>
          </a:p>
          <a:p>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2"/>
          <p:cNvSpPr>
            <a:spLocks noGrp="1" noChangeArrowheads="1"/>
          </p:cNvSpPr>
          <p:nvPr>
            <p:ph type="title"/>
          </p:nvPr>
        </p:nvSpPr>
        <p:spPr/>
        <p:txBody>
          <a:bodyPr/>
          <a:lstStyle/>
          <a:p>
            <a:r>
              <a:rPr lang="en-US" altLang="en-US" dirty="0"/>
              <a:t>11.6 Disk Performance (9 of 23)</a:t>
            </a:r>
          </a:p>
        </p:txBody>
      </p:sp>
      <p:sp>
        <p:nvSpPr>
          <p:cNvPr id="4" name="Content Placeholder 3">
            <a:extLst>
              <a:ext uri="{FF2B5EF4-FFF2-40B4-BE49-F238E27FC236}">
                <a16:creationId xmlns:a16="http://schemas.microsoft.com/office/drawing/2014/main" id="{817A7614-53B4-2741-ACAB-C680044BC4A0}"/>
              </a:ext>
            </a:extLst>
          </p:cNvPr>
          <p:cNvSpPr>
            <a:spLocks noGrp="1"/>
          </p:cNvSpPr>
          <p:nvPr>
            <p:ph idx="1"/>
          </p:nvPr>
        </p:nvSpPr>
        <p:spPr/>
        <p:txBody>
          <a:bodyPr/>
          <a:lstStyle/>
          <a:p>
            <a:r>
              <a:rPr lang="en-US" altLang="en-US" dirty="0">
                <a:latin typeface="Arial" charset="0"/>
              </a:rPr>
              <a:t>Shortest Seek Time First</a:t>
            </a:r>
          </a:p>
          <a:p>
            <a:endParaRPr lang="en-US" dirty="0"/>
          </a:p>
        </p:txBody>
      </p:sp>
      <p:pic>
        <p:nvPicPr>
          <p:cNvPr id="3" name="Picture 2">
            <a:extLst>
              <a:ext uri="{FF2B5EF4-FFF2-40B4-BE49-F238E27FC236}">
                <a16:creationId xmlns:a16="http://schemas.microsoft.com/office/drawing/2014/main" id="{32A54A5C-001F-C543-AB49-5E84E46AE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819400"/>
            <a:ext cx="4254500" cy="2616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fontScale="90000"/>
          </a:bodyPr>
          <a:lstStyle/>
          <a:p>
            <a:r>
              <a:rPr lang="en-US" altLang="en-US" dirty="0"/>
              <a:t>11.2 Computer Performance Equations (3 of 3)</a:t>
            </a:r>
          </a:p>
        </p:txBody>
      </p:sp>
      <p:sp>
        <p:nvSpPr>
          <p:cNvPr id="106499" name="Rectangle 3"/>
          <p:cNvSpPr>
            <a:spLocks noGrp="1" noChangeArrowheads="1"/>
          </p:cNvSpPr>
          <p:nvPr>
            <p:ph idx="1"/>
          </p:nvPr>
        </p:nvSpPr>
        <p:spPr>
          <a:xfrm>
            <a:off x="685800" y="1981200"/>
            <a:ext cx="7772400" cy="3352800"/>
          </a:xfrm>
        </p:spPr>
        <p:txBody>
          <a:bodyPr>
            <a:normAutofit fontScale="92500" lnSpcReduction="20000"/>
          </a:bodyPr>
          <a:lstStyle/>
          <a:p>
            <a:r>
              <a:rPr lang="en-US" altLang="en-US" dirty="0"/>
              <a:t>In short, using Amdahl’s Law we know that we need to make the common case fast.</a:t>
            </a:r>
          </a:p>
          <a:p>
            <a:r>
              <a:rPr lang="en-US" altLang="en-US" dirty="0"/>
              <a:t>So if our system is CPU bound, we want to make the CPU faster.</a:t>
            </a:r>
          </a:p>
          <a:p>
            <a:r>
              <a:rPr lang="en-US" altLang="en-US" dirty="0"/>
              <a:t>A memory bound system calls for improvements in memory management.</a:t>
            </a:r>
          </a:p>
          <a:p>
            <a:r>
              <a:rPr lang="en-US" altLang="en-US" dirty="0"/>
              <a:t>The performance of an I/O bound system will improve with an upgrade to the I/O system.</a:t>
            </a:r>
          </a:p>
        </p:txBody>
      </p:sp>
      <p:sp>
        <p:nvSpPr>
          <p:cNvPr id="940037" name="Text Box 5"/>
          <p:cNvSpPr txBox="1">
            <a:spLocks noChangeArrowheads="1"/>
          </p:cNvSpPr>
          <p:nvPr/>
        </p:nvSpPr>
        <p:spPr bwMode="auto">
          <a:xfrm>
            <a:off x="914400" y="5410200"/>
            <a:ext cx="7543800" cy="707886"/>
          </a:xfrm>
          <a:prstGeom prst="rect">
            <a:avLst/>
          </a:prstGeom>
          <a:solidFill>
            <a:schemeClr val="accent3"/>
          </a:solidFill>
          <a:ln w="9525">
            <a:noFill/>
            <a:miter lim="800000"/>
            <a:headEnd/>
            <a:tailEnd/>
          </a:ln>
          <a:effectLst/>
        </p:spPr>
        <p:txBody>
          <a:bodyPr anchor="ctr">
            <a:spAutoFit/>
          </a:bodyPr>
          <a:lstStyle/>
          <a:p>
            <a:pPr>
              <a:defRPr/>
            </a:pPr>
            <a:r>
              <a:rPr lang="en-US" baseline="0" dirty="0">
                <a:solidFill>
                  <a:srgbClr val="000000"/>
                </a:solidFill>
                <a:latin typeface="Arial" panose="020B0604020202020204" pitchFamily="34" charset="0"/>
                <a:cs typeface="Arial" panose="020B0604020202020204" pitchFamily="34" charset="0"/>
              </a:rPr>
              <a:t>Of course, fixing a performance problem in one part of the system can expose a weakness in another part of the system!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ltLang="en-US" dirty="0"/>
              <a:t>11.6 Disk Performance (10 of 23)</a:t>
            </a:r>
          </a:p>
        </p:txBody>
      </p:sp>
      <p:sp>
        <p:nvSpPr>
          <p:cNvPr id="219139" name="Rectangle 3"/>
          <p:cNvSpPr>
            <a:spLocks noGrp="1" noChangeArrowheads="1"/>
          </p:cNvSpPr>
          <p:nvPr>
            <p:ph idx="1"/>
          </p:nvPr>
        </p:nvSpPr>
        <p:spPr/>
        <p:txBody>
          <a:bodyPr>
            <a:normAutofit fontScale="85000" lnSpcReduction="10000"/>
          </a:bodyPr>
          <a:lstStyle/>
          <a:p>
            <a:r>
              <a:rPr lang="en-US" altLang="en-US" dirty="0"/>
              <a:t>With SSTF, starvation is possible:  A track request for a “remote” track could keep getting shoved to the back of the queue nearer requests are serviced.  </a:t>
            </a:r>
          </a:p>
          <a:p>
            <a:pPr lvl="1"/>
            <a:r>
              <a:rPr lang="en-US" altLang="en-US" dirty="0"/>
              <a:t>Interestingly, this problem is at its worst with low disk utilization rates.</a:t>
            </a:r>
          </a:p>
          <a:p>
            <a:r>
              <a:rPr lang="en-US" altLang="en-US" dirty="0"/>
              <a:t>To avoid starvation, fairness can be enforced  by having the disk arm continually sweep over the surface of the disk, stopping when it reaches a track for which it has a request.  </a:t>
            </a:r>
          </a:p>
          <a:p>
            <a:pPr lvl="1"/>
            <a:r>
              <a:rPr lang="en-US" altLang="en-US" dirty="0"/>
              <a:t>This approach is called an </a:t>
            </a:r>
            <a:r>
              <a:rPr lang="en-US" altLang="en-US" i="1" dirty="0"/>
              <a:t>elevator algorithm</a:t>
            </a:r>
            <a:r>
              <a:rPr lang="en-US" altLang="en-US"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dirty="0"/>
              <a:t>11.6 Disk Performance (11 of 23)</a:t>
            </a:r>
          </a:p>
        </p:txBody>
      </p:sp>
      <p:sp>
        <p:nvSpPr>
          <p:cNvPr id="221187" name="Rectangle 3"/>
          <p:cNvSpPr>
            <a:spLocks noGrp="1" noChangeArrowheads="1"/>
          </p:cNvSpPr>
          <p:nvPr>
            <p:ph idx="1"/>
          </p:nvPr>
        </p:nvSpPr>
        <p:spPr/>
        <p:txBody>
          <a:bodyPr>
            <a:normAutofit fontScale="92500" lnSpcReduction="20000"/>
          </a:bodyPr>
          <a:lstStyle/>
          <a:p>
            <a:r>
              <a:rPr lang="en-US" altLang="en-US" dirty="0"/>
              <a:t>In the context of disk scheduling, the elevator algorithm is known as </a:t>
            </a:r>
            <a:r>
              <a:rPr lang="en-US" altLang="en-US" i="1" dirty="0"/>
              <a:t>SCAN</a:t>
            </a:r>
            <a:r>
              <a:rPr lang="en-US" altLang="en-US" dirty="0"/>
              <a:t> (which is not an acronym). </a:t>
            </a:r>
          </a:p>
          <a:p>
            <a:r>
              <a:rPr lang="en-US" altLang="en-US" dirty="0"/>
              <a:t>While SCAN entails a lot of arm motion, the motion is constant and predictable.</a:t>
            </a:r>
          </a:p>
          <a:p>
            <a:r>
              <a:rPr lang="en-US" altLang="en-US" dirty="0"/>
              <a:t>Moreover, the arm changes direction only twice: At the center and at the outermost edges of the disk.</a:t>
            </a:r>
          </a:p>
          <a:p>
            <a:r>
              <a:rPr lang="en-US" dirty="0"/>
              <a:t>The next slide illustrates the arm motion of SCAN.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ltLang="en-US" dirty="0"/>
              <a:t>11.6 Disk Performance (12 of 23)</a:t>
            </a:r>
          </a:p>
        </p:txBody>
      </p:sp>
      <p:sp>
        <p:nvSpPr>
          <p:cNvPr id="4" name="Content Placeholder 3">
            <a:extLst>
              <a:ext uri="{FF2B5EF4-FFF2-40B4-BE49-F238E27FC236}">
                <a16:creationId xmlns:a16="http://schemas.microsoft.com/office/drawing/2014/main" id="{8D469162-09A2-5F48-8D5E-B56EBE7E9E7B}"/>
              </a:ext>
            </a:extLst>
          </p:cNvPr>
          <p:cNvSpPr>
            <a:spLocks noGrp="1"/>
          </p:cNvSpPr>
          <p:nvPr>
            <p:ph idx="1"/>
          </p:nvPr>
        </p:nvSpPr>
        <p:spPr/>
        <p:txBody>
          <a:bodyPr/>
          <a:lstStyle/>
          <a:p>
            <a:r>
              <a:rPr lang="en-US" altLang="en-US" dirty="0"/>
              <a:t>SCAN Disk Scheduling</a:t>
            </a:r>
          </a:p>
          <a:p>
            <a:endParaRPr lang="en-US" dirty="0"/>
          </a:p>
        </p:txBody>
      </p:sp>
      <p:pic>
        <p:nvPicPr>
          <p:cNvPr id="3" name="Picture 2">
            <a:extLst>
              <a:ext uri="{FF2B5EF4-FFF2-40B4-BE49-F238E27FC236}">
                <a16:creationId xmlns:a16="http://schemas.microsoft.com/office/drawing/2014/main" id="{6FE0ACA0-8F3F-964B-848D-B3E09F10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819400"/>
            <a:ext cx="4521200" cy="28194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en-US" dirty="0"/>
              <a:t>11.6 Disk Performance (13 of 23)</a:t>
            </a:r>
          </a:p>
        </p:txBody>
      </p:sp>
      <p:sp>
        <p:nvSpPr>
          <p:cNvPr id="225283" name="Rectangle 3"/>
          <p:cNvSpPr>
            <a:spLocks noGrp="1" noChangeArrowheads="1"/>
          </p:cNvSpPr>
          <p:nvPr>
            <p:ph idx="1"/>
          </p:nvPr>
        </p:nvSpPr>
        <p:spPr/>
        <p:txBody>
          <a:bodyPr>
            <a:normAutofit fontScale="92500" lnSpcReduction="20000"/>
          </a:bodyPr>
          <a:lstStyle/>
          <a:p>
            <a:r>
              <a:rPr lang="en-US" altLang="en-US" dirty="0"/>
              <a:t>A SCAN variant, called </a:t>
            </a:r>
            <a:r>
              <a:rPr lang="en-US" altLang="en-US" i="1" dirty="0"/>
              <a:t>C-SCAN</a:t>
            </a:r>
            <a:r>
              <a:rPr lang="en-US" altLang="en-US" dirty="0"/>
              <a:t> for circular SCAN, treats track zero as if it is adjacent to the highest-numbered track on the disk. </a:t>
            </a:r>
          </a:p>
          <a:p>
            <a:r>
              <a:rPr lang="en-US" altLang="en-US" dirty="0"/>
              <a:t>The arm moves in one direction only, providing a simpler SCAN implementation.</a:t>
            </a:r>
          </a:p>
          <a:p>
            <a:r>
              <a:rPr lang="en-US" altLang="en-US" dirty="0"/>
              <a:t>The following slide illustrates a series of read requests where after track 75 is read, the arm passes to track 99, and then to track 0 from which it starts reading the lowest numbered tracks starting with track 6.</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altLang="en-US" dirty="0"/>
              <a:t>11.6 Disk Performance (14 of 23)</a:t>
            </a:r>
          </a:p>
        </p:txBody>
      </p:sp>
      <p:sp>
        <p:nvSpPr>
          <p:cNvPr id="4" name="Content Placeholder 3">
            <a:extLst>
              <a:ext uri="{FF2B5EF4-FFF2-40B4-BE49-F238E27FC236}">
                <a16:creationId xmlns:a16="http://schemas.microsoft.com/office/drawing/2014/main" id="{75F81DC8-3491-9D4C-8DA0-6B958425DA7B}"/>
              </a:ext>
            </a:extLst>
          </p:cNvPr>
          <p:cNvSpPr>
            <a:spLocks noGrp="1"/>
          </p:cNvSpPr>
          <p:nvPr>
            <p:ph idx="1"/>
          </p:nvPr>
        </p:nvSpPr>
        <p:spPr/>
        <p:txBody>
          <a:bodyPr/>
          <a:lstStyle/>
          <a:p>
            <a:r>
              <a:rPr lang="en-US" altLang="en-US" dirty="0"/>
              <a:t>C-SCAN Disk Scheduling</a:t>
            </a:r>
          </a:p>
          <a:p>
            <a:endParaRPr lang="en-US" dirty="0"/>
          </a:p>
        </p:txBody>
      </p:sp>
      <p:pic>
        <p:nvPicPr>
          <p:cNvPr id="3" name="Picture 2">
            <a:extLst>
              <a:ext uri="{FF2B5EF4-FFF2-40B4-BE49-F238E27FC236}">
                <a16:creationId xmlns:a16="http://schemas.microsoft.com/office/drawing/2014/main" id="{5D257B54-C5C7-F345-A432-5DFF41074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048000"/>
            <a:ext cx="3994865" cy="23749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en-US" dirty="0"/>
              <a:t>11.6 Disk Performance (15 of 23)</a:t>
            </a:r>
          </a:p>
        </p:txBody>
      </p:sp>
      <p:sp>
        <p:nvSpPr>
          <p:cNvPr id="229379" name="Rectangle 3"/>
          <p:cNvSpPr>
            <a:spLocks noGrp="1" noChangeArrowheads="1"/>
          </p:cNvSpPr>
          <p:nvPr>
            <p:ph idx="1"/>
          </p:nvPr>
        </p:nvSpPr>
        <p:spPr/>
        <p:txBody>
          <a:bodyPr>
            <a:normAutofit fontScale="85000" lnSpcReduction="10000"/>
          </a:bodyPr>
          <a:lstStyle/>
          <a:p>
            <a:r>
              <a:rPr lang="en-US" altLang="en-US" dirty="0"/>
              <a:t>The disk arm motion of SCAN and C-SCAN is can be reduced through the use of the </a:t>
            </a:r>
            <a:r>
              <a:rPr lang="en-US" altLang="en-US" i="1" dirty="0"/>
              <a:t>LOOK</a:t>
            </a:r>
            <a:r>
              <a:rPr lang="en-US" altLang="en-US" dirty="0"/>
              <a:t> and </a:t>
            </a:r>
            <a:r>
              <a:rPr lang="en-US" altLang="en-US" i="1" dirty="0"/>
              <a:t>C-LOOK</a:t>
            </a:r>
            <a:r>
              <a:rPr lang="en-US" altLang="en-US" dirty="0"/>
              <a:t> algorithms.</a:t>
            </a:r>
          </a:p>
          <a:p>
            <a:r>
              <a:rPr lang="en-US" altLang="en-US" dirty="0"/>
              <a:t>Instead of sweeping the entire disk, the disk arm travels only to the highest- and lowest-numbered tracks for which access requests are pending.</a:t>
            </a:r>
          </a:p>
          <a:p>
            <a:r>
              <a:rPr lang="en-US" altLang="en-US" dirty="0"/>
              <a:t>Although the circuitry is more complex, LOOK and C-LOOK provide the best theoretical throughput, although the circuitry is the most complex.</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en-US" dirty="0"/>
              <a:t>11.6 Disk Performance (16 of 23)</a:t>
            </a:r>
          </a:p>
        </p:txBody>
      </p:sp>
      <p:sp>
        <p:nvSpPr>
          <p:cNvPr id="231427" name="Rectangle 3"/>
          <p:cNvSpPr>
            <a:spLocks noGrp="1" noChangeArrowheads="1"/>
          </p:cNvSpPr>
          <p:nvPr>
            <p:ph idx="1"/>
          </p:nvPr>
        </p:nvSpPr>
        <p:spPr/>
        <p:txBody>
          <a:bodyPr>
            <a:normAutofit fontScale="85000" lnSpcReduction="20000"/>
          </a:bodyPr>
          <a:lstStyle/>
          <a:p>
            <a:r>
              <a:rPr lang="en-US" altLang="en-US" dirty="0"/>
              <a:t>At high utilization rates, SSTF performs slightly better than SCAN or LOOK. But the risk of starvation persists.  </a:t>
            </a:r>
          </a:p>
          <a:p>
            <a:r>
              <a:rPr lang="en-US" altLang="en-US" dirty="0"/>
              <a:t>Under very low utilization (under 20%), the performance of any of these algorithms will be acceptable.</a:t>
            </a:r>
          </a:p>
          <a:p>
            <a:r>
              <a:rPr lang="en-US" altLang="en-US" dirty="0"/>
              <a:t>No matter which scheduling algorithm is used, file placement greatly influences performance.</a:t>
            </a:r>
          </a:p>
          <a:p>
            <a:r>
              <a:rPr lang="en-US" altLang="en-US" dirty="0"/>
              <a:t>When possible, the most frequently-used files should reside in the center tracks of the disk, and the disk should be periodically defragmented.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tLang="en-US" dirty="0"/>
              <a:t>11.6 Disk Performance (17 of 23)</a:t>
            </a:r>
          </a:p>
        </p:txBody>
      </p:sp>
      <p:sp>
        <p:nvSpPr>
          <p:cNvPr id="233475" name="Rectangle 3"/>
          <p:cNvSpPr>
            <a:spLocks noGrp="1" noChangeArrowheads="1"/>
          </p:cNvSpPr>
          <p:nvPr>
            <p:ph idx="1"/>
          </p:nvPr>
        </p:nvSpPr>
        <p:spPr/>
        <p:txBody>
          <a:bodyPr>
            <a:normAutofit fontScale="85000" lnSpcReduction="10000"/>
          </a:bodyPr>
          <a:lstStyle/>
          <a:p>
            <a:r>
              <a:rPr lang="en-US" altLang="en-US" dirty="0"/>
              <a:t>The best way to reduce disk arm motion is to avoid using the disk as much as possible.  </a:t>
            </a:r>
          </a:p>
          <a:p>
            <a:r>
              <a:rPr lang="en-US" altLang="en-US" dirty="0"/>
              <a:t>To this end, many disk drives, or disk drive controllers, are provided with cache memory or a number of main memory pages set aside for the exclusive use of the I/O subsystem.  </a:t>
            </a:r>
          </a:p>
          <a:p>
            <a:r>
              <a:rPr lang="en-US" altLang="en-US" dirty="0"/>
              <a:t>Disk cache memory is usually associative.  </a:t>
            </a:r>
          </a:p>
          <a:p>
            <a:pPr lvl="1"/>
            <a:r>
              <a:rPr lang="en-US" altLang="en-US" dirty="0"/>
              <a:t>Because associative cache searches are time-consuming, performance can actually be better with smaller disk caches because hit rates are usually low.</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1026"/>
          <p:cNvSpPr>
            <a:spLocks noGrp="1" noChangeArrowheads="1"/>
          </p:cNvSpPr>
          <p:nvPr>
            <p:ph type="title"/>
          </p:nvPr>
        </p:nvSpPr>
        <p:spPr/>
        <p:txBody>
          <a:bodyPr/>
          <a:lstStyle/>
          <a:p>
            <a:r>
              <a:rPr lang="en-US" altLang="en-US" dirty="0"/>
              <a:t>11.6 Disk Performance (18 of 23)</a:t>
            </a:r>
          </a:p>
        </p:txBody>
      </p:sp>
      <p:sp>
        <p:nvSpPr>
          <p:cNvPr id="235523" name="Rectangle 1027"/>
          <p:cNvSpPr>
            <a:spLocks noGrp="1" noChangeArrowheads="1"/>
          </p:cNvSpPr>
          <p:nvPr>
            <p:ph idx="1"/>
          </p:nvPr>
        </p:nvSpPr>
        <p:spPr/>
        <p:txBody>
          <a:bodyPr>
            <a:normAutofit fontScale="85000" lnSpcReduction="10000"/>
          </a:bodyPr>
          <a:lstStyle/>
          <a:p>
            <a:r>
              <a:rPr lang="en-US" altLang="en-US" dirty="0"/>
              <a:t>Many disk drive-based caches use prefetching techniques to reduce disk accesses.  </a:t>
            </a:r>
          </a:p>
          <a:p>
            <a:r>
              <a:rPr lang="en-US" altLang="en-US" dirty="0"/>
              <a:t>When using prefetching, a disk will read a number of sectors subsequent to the one requested with the expectation that one or more of the subsequent sectors will be needed “soon.”</a:t>
            </a:r>
          </a:p>
          <a:p>
            <a:r>
              <a:rPr lang="en-US" altLang="en-US" dirty="0"/>
              <a:t>Empirical studies have shown that over 50% of disk accesses are sequential in nature, and that prefetching increases performance by 40%, on average.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026"/>
          <p:cNvSpPr>
            <a:spLocks noGrp="1" noChangeArrowheads="1"/>
          </p:cNvSpPr>
          <p:nvPr>
            <p:ph type="title"/>
          </p:nvPr>
        </p:nvSpPr>
        <p:spPr/>
        <p:txBody>
          <a:bodyPr/>
          <a:lstStyle/>
          <a:p>
            <a:r>
              <a:rPr lang="en-US" altLang="en-US" dirty="0"/>
              <a:t>11.6 Disk Performance (19 of 23)</a:t>
            </a:r>
          </a:p>
        </p:txBody>
      </p:sp>
      <p:sp>
        <p:nvSpPr>
          <p:cNvPr id="237571" name="Rectangle 1027"/>
          <p:cNvSpPr>
            <a:spLocks noGrp="1" noChangeArrowheads="1"/>
          </p:cNvSpPr>
          <p:nvPr>
            <p:ph idx="1"/>
          </p:nvPr>
        </p:nvSpPr>
        <p:spPr/>
        <p:txBody>
          <a:bodyPr>
            <a:normAutofit fontScale="85000" lnSpcReduction="10000"/>
          </a:bodyPr>
          <a:lstStyle/>
          <a:p>
            <a:r>
              <a:rPr lang="en-US" altLang="en-US" dirty="0"/>
              <a:t>Prefetching is subject to cache pollution, which occurs when the cache is filled with data that no process needs, leaving less room for useful data.</a:t>
            </a:r>
          </a:p>
          <a:p>
            <a:r>
              <a:rPr lang="en-US" altLang="en-US" dirty="0"/>
              <a:t> Various replacement algorithms, LRU, LFU and random, are employed to help keep the cache clean.  </a:t>
            </a:r>
          </a:p>
          <a:p>
            <a:r>
              <a:rPr lang="en-US" altLang="en-US" dirty="0"/>
              <a:t>Additionally, because disk caches serve as a staging area for data to be written to the disk, some disk cache management schemes evict all bytes after they have been written to the disk.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r>
              <a:rPr lang="en-US" altLang="en-US" dirty="0"/>
              <a:t>11.3 Mathematical Preliminaries </a:t>
            </a:r>
            <a:br>
              <a:rPr lang="en-US" altLang="en-US" dirty="0"/>
            </a:br>
            <a:r>
              <a:rPr lang="en-US" altLang="en-US" dirty="0"/>
              <a:t>(1 of 17)</a:t>
            </a:r>
          </a:p>
        </p:txBody>
      </p:sp>
      <p:sp>
        <p:nvSpPr>
          <p:cNvPr id="108547" name="Rectangle 3"/>
          <p:cNvSpPr>
            <a:spLocks noGrp="1" noChangeArrowheads="1"/>
          </p:cNvSpPr>
          <p:nvPr>
            <p:ph idx="1"/>
          </p:nvPr>
        </p:nvSpPr>
        <p:spPr/>
        <p:txBody>
          <a:bodyPr>
            <a:normAutofit fontScale="85000" lnSpcReduction="20000"/>
          </a:bodyPr>
          <a:lstStyle/>
          <a:p>
            <a:r>
              <a:rPr lang="en-US" altLang="en-US" dirty="0"/>
              <a:t>Measures of system performance depend upon one’s point of view.</a:t>
            </a:r>
          </a:p>
          <a:p>
            <a:pPr lvl="1"/>
            <a:r>
              <a:rPr lang="en-US" altLang="en-US" dirty="0"/>
              <a:t>A computer user is most often concerned with response time: How long does it take the system to carry out a task?</a:t>
            </a:r>
          </a:p>
          <a:p>
            <a:pPr lvl="1"/>
            <a:r>
              <a:rPr lang="en-US" altLang="en-US" dirty="0"/>
              <a:t>System administrators are usually more concerned with throughput: How many concurrent tasks can the system handle before response time is adversely affected?</a:t>
            </a:r>
          </a:p>
          <a:p>
            <a:r>
              <a:rPr lang="en-US" altLang="en-US" dirty="0"/>
              <a:t>These two ideas are related: If a system carries out a task in k seconds, then its throughput is 1/</a:t>
            </a:r>
            <a:r>
              <a:rPr lang="en-US" altLang="en-US" i="1" dirty="0"/>
              <a:t>k </a:t>
            </a:r>
            <a:r>
              <a:rPr lang="en-US" altLang="en-US" dirty="0"/>
              <a:t>of these tasks per second.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p:txBody>
          <a:bodyPr/>
          <a:lstStyle/>
          <a:p>
            <a:r>
              <a:rPr lang="en-US" altLang="en-US" dirty="0"/>
              <a:t>11.6 Disk Performance (20 of 23)</a:t>
            </a:r>
          </a:p>
        </p:txBody>
      </p:sp>
      <p:sp>
        <p:nvSpPr>
          <p:cNvPr id="239619" name="Rectangle 1027"/>
          <p:cNvSpPr>
            <a:spLocks noGrp="1" noChangeArrowheads="1"/>
          </p:cNvSpPr>
          <p:nvPr>
            <p:ph idx="1"/>
          </p:nvPr>
        </p:nvSpPr>
        <p:spPr/>
        <p:txBody>
          <a:bodyPr>
            <a:normAutofit fontScale="85000" lnSpcReduction="10000"/>
          </a:bodyPr>
          <a:lstStyle/>
          <a:p>
            <a:r>
              <a:rPr lang="en-US" altLang="en-US" dirty="0"/>
              <a:t>With cached disk writes, we are faced with the problem that cache is volatile memory.  </a:t>
            </a:r>
          </a:p>
          <a:p>
            <a:r>
              <a:rPr lang="en-US" altLang="en-US" dirty="0"/>
              <a:t>In the event of a massive system failure, data in the cache will be lost.  </a:t>
            </a:r>
          </a:p>
          <a:p>
            <a:r>
              <a:rPr lang="en-US" altLang="en-US" dirty="0"/>
              <a:t>An application believes that the data has been committed to the disk, when it really is in the cache. If the cache fails, the data just disappears.</a:t>
            </a:r>
          </a:p>
          <a:p>
            <a:r>
              <a:rPr lang="en-US" altLang="en-US" dirty="0"/>
              <a:t>To defend against power loss to the cache, some disk controller-based caches are mirrored and supplied with a battery backup.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en-US" dirty="0"/>
              <a:t>11.6 Disk Performance (21 of 23)</a:t>
            </a:r>
          </a:p>
        </p:txBody>
      </p:sp>
      <p:sp>
        <p:nvSpPr>
          <p:cNvPr id="241667" name="Rectangle 3"/>
          <p:cNvSpPr>
            <a:spLocks noGrp="1" noChangeArrowheads="1"/>
          </p:cNvSpPr>
          <p:nvPr>
            <p:ph idx="1"/>
          </p:nvPr>
        </p:nvSpPr>
        <p:spPr/>
        <p:txBody>
          <a:bodyPr>
            <a:normAutofit fontScale="92500" lnSpcReduction="20000"/>
          </a:bodyPr>
          <a:lstStyle/>
          <a:p>
            <a:r>
              <a:rPr lang="en-US" altLang="en-US" dirty="0"/>
              <a:t>Another approach to combating cache failure is to employ a write-through cache where a copy of the data is retained in the cache in case it is needed again “soon,” but it is simultaneously written to the disk. </a:t>
            </a:r>
          </a:p>
          <a:p>
            <a:r>
              <a:rPr lang="en-US" altLang="en-US" dirty="0"/>
              <a:t>The operating system is signaled that the I/O is complete only after the data has actually been placed on the disk.</a:t>
            </a:r>
          </a:p>
          <a:p>
            <a:r>
              <a:rPr lang="en-US" altLang="en-US" dirty="0"/>
              <a:t>With a write-through cache, performance is somewhat compromised to provide reliability.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en-US" dirty="0"/>
              <a:t>11.6 Disk Performance (22 of 23)</a:t>
            </a:r>
          </a:p>
        </p:txBody>
      </p:sp>
      <p:sp>
        <p:nvSpPr>
          <p:cNvPr id="243715" name="Rectangle 3"/>
          <p:cNvSpPr>
            <a:spLocks noGrp="1" noChangeArrowheads="1"/>
          </p:cNvSpPr>
          <p:nvPr>
            <p:ph idx="1"/>
          </p:nvPr>
        </p:nvSpPr>
        <p:spPr/>
        <p:txBody>
          <a:bodyPr>
            <a:normAutofit fontScale="92500" lnSpcReduction="10000"/>
          </a:bodyPr>
          <a:lstStyle/>
          <a:p>
            <a:r>
              <a:rPr lang="en-US" altLang="en-US" dirty="0"/>
              <a:t>When throughput is more important than reliability, a system may employ the write back cache policy.  </a:t>
            </a:r>
          </a:p>
          <a:p>
            <a:r>
              <a:rPr lang="en-US" altLang="en-US" dirty="0"/>
              <a:t>Some disk drives employ opportunistic writes.</a:t>
            </a:r>
          </a:p>
          <a:p>
            <a:r>
              <a:rPr lang="en-US" altLang="en-US" dirty="0"/>
              <a:t>With this approach, dirty blocks wait in the cache until the arrival of a read request for the same cylinder. </a:t>
            </a:r>
          </a:p>
          <a:p>
            <a:r>
              <a:rPr lang="en-US" altLang="en-US" dirty="0"/>
              <a:t>The write operation is then “piggybacked” onto the read operation.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t>11.6 Disk Performance (23 of 23)</a:t>
            </a:r>
          </a:p>
        </p:txBody>
      </p:sp>
      <p:sp>
        <p:nvSpPr>
          <p:cNvPr id="245763" name="Rectangle 3"/>
          <p:cNvSpPr>
            <a:spLocks noGrp="1" noChangeArrowheads="1"/>
          </p:cNvSpPr>
          <p:nvPr>
            <p:ph idx="1"/>
          </p:nvPr>
        </p:nvSpPr>
        <p:spPr/>
        <p:txBody>
          <a:bodyPr>
            <a:normAutofit fontScale="92500" lnSpcReduction="20000"/>
          </a:bodyPr>
          <a:lstStyle/>
          <a:p>
            <a:r>
              <a:rPr lang="en-US" altLang="en-US" dirty="0"/>
              <a:t>Opportunistic writes have the effect of reducing performance on reads, but of improving it for writes.  </a:t>
            </a:r>
          </a:p>
          <a:p>
            <a:r>
              <a:rPr lang="en-US" altLang="en-US" dirty="0"/>
              <a:t>The tradeoffs involved in optimizing disk performance can present difficult choices.  </a:t>
            </a:r>
          </a:p>
          <a:p>
            <a:r>
              <a:rPr lang="en-US" altLang="en-US" dirty="0"/>
              <a:t>Our first responsibility is to assure data reliability and consistency.  </a:t>
            </a:r>
          </a:p>
          <a:p>
            <a:r>
              <a:rPr lang="en-US" altLang="en-US" dirty="0"/>
              <a:t>No matter what its price, upgrading a disk subsystem is always cheaper than replacing lost data.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Rectangle 2051"/>
          <p:cNvSpPr>
            <a:spLocks noGrp="1" noChangeArrowheads="1"/>
          </p:cNvSpPr>
          <p:nvPr>
            <p:ph type="title"/>
          </p:nvPr>
        </p:nvSpPr>
        <p:spPr/>
        <p:txBody>
          <a:bodyPr/>
          <a:lstStyle/>
          <a:p>
            <a:r>
              <a:rPr lang="en-US" altLang="en-US" dirty="0"/>
              <a:t>Conclusion (1 of 3)</a:t>
            </a:r>
          </a:p>
        </p:txBody>
      </p:sp>
      <p:sp>
        <p:nvSpPr>
          <p:cNvPr id="247811" name="Rectangle 2050"/>
          <p:cNvSpPr>
            <a:spLocks noGrp="1" noChangeArrowheads="1"/>
          </p:cNvSpPr>
          <p:nvPr>
            <p:ph idx="1"/>
          </p:nvPr>
        </p:nvSpPr>
        <p:spPr/>
        <p:txBody>
          <a:bodyPr>
            <a:normAutofit fontScale="85000" lnSpcReduction="10000"/>
          </a:bodyPr>
          <a:lstStyle/>
          <a:p>
            <a:r>
              <a:rPr lang="en-US" altLang="en-US" dirty="0"/>
              <a:t>Computer performance assessment relies upon measures of central tendency that include the arithmetic mean, weighted arithmetic mean, the geometric mean, and the harmonic mean.</a:t>
            </a:r>
          </a:p>
          <a:p>
            <a:r>
              <a:rPr lang="en-US" altLang="en-US" dirty="0"/>
              <a:t>Each of these is applicable under different circumstances.</a:t>
            </a:r>
          </a:p>
          <a:p>
            <a:r>
              <a:rPr lang="en-US" altLang="en-US" dirty="0"/>
              <a:t>Benchmark suites have been designed to provide objective performance assessment. The most well respected of these are the SPEC and TPC benchmarks.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Rectangle 3"/>
          <p:cNvSpPr>
            <a:spLocks noGrp="1" noChangeArrowheads="1"/>
          </p:cNvSpPr>
          <p:nvPr>
            <p:ph type="title"/>
          </p:nvPr>
        </p:nvSpPr>
        <p:spPr/>
        <p:txBody>
          <a:bodyPr/>
          <a:lstStyle/>
          <a:p>
            <a:r>
              <a:rPr lang="en-US" altLang="en-US" dirty="0"/>
              <a:t>Conclusion (2 of 3)</a:t>
            </a:r>
          </a:p>
        </p:txBody>
      </p:sp>
      <p:sp>
        <p:nvSpPr>
          <p:cNvPr id="249859" name="Rectangle 2"/>
          <p:cNvSpPr>
            <a:spLocks noGrp="1" noChangeArrowheads="1"/>
          </p:cNvSpPr>
          <p:nvPr>
            <p:ph idx="1"/>
          </p:nvPr>
        </p:nvSpPr>
        <p:spPr/>
        <p:txBody>
          <a:bodyPr>
            <a:normAutofit fontScale="92500"/>
          </a:bodyPr>
          <a:lstStyle/>
          <a:p>
            <a:r>
              <a:rPr lang="en-US" altLang="en-US" dirty="0"/>
              <a:t>CPU performance depends upon many factors. </a:t>
            </a:r>
          </a:p>
          <a:p>
            <a:r>
              <a:rPr lang="en-US" altLang="en-US" dirty="0"/>
              <a:t>These include pipelining, parallel execution units, integrated floating-point units, and effective branch prediction.</a:t>
            </a:r>
          </a:p>
          <a:p>
            <a:r>
              <a:rPr lang="en-US" altLang="en-US" dirty="0"/>
              <a:t>User code optimization affords the greatest opportunity for performance improvement. </a:t>
            </a:r>
          </a:p>
          <a:p>
            <a:r>
              <a:rPr lang="en-US" altLang="en-US" dirty="0"/>
              <a:t>Code optimization methods include loop manipulation and good algorithm design.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3"/>
          <p:cNvSpPr>
            <a:spLocks noGrp="1" noChangeArrowheads="1"/>
          </p:cNvSpPr>
          <p:nvPr>
            <p:ph type="title"/>
          </p:nvPr>
        </p:nvSpPr>
        <p:spPr/>
        <p:txBody>
          <a:bodyPr/>
          <a:lstStyle/>
          <a:p>
            <a:r>
              <a:rPr lang="en-US" altLang="en-US" dirty="0"/>
              <a:t>Conclusion (3 of 3)</a:t>
            </a:r>
          </a:p>
        </p:txBody>
      </p:sp>
      <p:sp>
        <p:nvSpPr>
          <p:cNvPr id="251907" name="Rectangle 2"/>
          <p:cNvSpPr>
            <a:spLocks noGrp="1" noChangeArrowheads="1"/>
          </p:cNvSpPr>
          <p:nvPr>
            <p:ph idx="1"/>
          </p:nvPr>
        </p:nvSpPr>
        <p:spPr/>
        <p:txBody>
          <a:bodyPr>
            <a:normAutofit fontScale="92500" lnSpcReduction="10000"/>
          </a:bodyPr>
          <a:lstStyle/>
          <a:p>
            <a:r>
              <a:rPr lang="en-US" altLang="en-US" dirty="0"/>
              <a:t>Most systems are heavily dependent upon I/O subsystems. </a:t>
            </a:r>
          </a:p>
          <a:p>
            <a:r>
              <a:rPr lang="en-US" altLang="en-US" dirty="0"/>
              <a:t>Disk performance can be improved through good scheduling algorithms, appropriate file placement, and caching.</a:t>
            </a:r>
          </a:p>
          <a:p>
            <a:r>
              <a:rPr lang="en-US" altLang="en-US" dirty="0"/>
              <a:t>Caching provides speed, but involves some risk.</a:t>
            </a:r>
          </a:p>
          <a:p>
            <a:r>
              <a:rPr lang="en-US" altLang="en-US" dirty="0"/>
              <a:t>Keeping disks defragmented reduces arm motion and results in faster service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(2 of 17)</a:t>
            </a:r>
          </a:p>
        </p:txBody>
      </p:sp>
      <p:sp>
        <p:nvSpPr>
          <p:cNvPr id="110595" name="Rectangle 3"/>
          <p:cNvSpPr>
            <a:spLocks noGrp="1" noChangeArrowheads="1"/>
          </p:cNvSpPr>
          <p:nvPr>
            <p:ph idx="1"/>
          </p:nvPr>
        </p:nvSpPr>
        <p:spPr>
          <a:xfrm>
            <a:off x="685800" y="1981200"/>
            <a:ext cx="7772400" cy="3200400"/>
          </a:xfrm>
        </p:spPr>
        <p:txBody>
          <a:bodyPr>
            <a:normAutofit fontScale="85000" lnSpcReduction="20000"/>
          </a:bodyPr>
          <a:lstStyle/>
          <a:p>
            <a:r>
              <a:rPr lang="en-US" altLang="en-US" dirty="0"/>
              <a:t>In comparing the performance of two systems, we measure the time that it takes for each system to do the same amount of work.</a:t>
            </a:r>
          </a:p>
          <a:p>
            <a:r>
              <a:rPr lang="en-US" altLang="en-US" dirty="0"/>
              <a:t>Specifically, if System A and System B run the same program, System A is n times as fast as System B if:</a:t>
            </a:r>
          </a:p>
          <a:p>
            <a:endParaRPr lang="en-US" altLang="en-US" dirty="0"/>
          </a:p>
          <a:p>
            <a:endParaRPr lang="en-US" altLang="en-US" dirty="0"/>
          </a:p>
          <a:p>
            <a:r>
              <a:rPr lang="en-US" altLang="en-US" dirty="0"/>
              <a:t>System A is x% faster than System B if:</a:t>
            </a:r>
          </a:p>
        </p:txBody>
      </p:sp>
      <p:pic>
        <p:nvPicPr>
          <p:cNvPr id="1105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810000"/>
            <a:ext cx="4467225" cy="751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105400"/>
            <a:ext cx="6172200" cy="824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normAutofit fontScale="90000"/>
          </a:bodyPr>
          <a:lstStyle/>
          <a:p>
            <a:r>
              <a:rPr lang="en-US" altLang="en-US" dirty="0"/>
              <a:t>11.3 Mathematical Preliminaries</a:t>
            </a:r>
            <a:br>
              <a:rPr lang="en-US" altLang="en-US" dirty="0"/>
            </a:br>
            <a:r>
              <a:rPr lang="en-US" altLang="en-US" dirty="0"/>
              <a:t>(3 of 17)</a:t>
            </a:r>
          </a:p>
        </p:txBody>
      </p:sp>
      <p:sp>
        <p:nvSpPr>
          <p:cNvPr id="112643" name="Rectangle 3"/>
          <p:cNvSpPr>
            <a:spLocks noGrp="1" noChangeArrowheads="1"/>
          </p:cNvSpPr>
          <p:nvPr>
            <p:ph idx="1"/>
          </p:nvPr>
        </p:nvSpPr>
        <p:spPr>
          <a:xfrm>
            <a:off x="685800" y="1981200"/>
            <a:ext cx="7772400" cy="2362200"/>
          </a:xfrm>
        </p:spPr>
        <p:txBody>
          <a:bodyPr>
            <a:normAutofit fontScale="92500" lnSpcReduction="20000"/>
          </a:bodyPr>
          <a:lstStyle/>
          <a:p>
            <a:r>
              <a:rPr lang="en-US" altLang="en-US" dirty="0"/>
              <a:t>Suppose we have two racecars that have just completed a 10 mile race. Car A finished in 3 minutes, and Car B finished in 4 minutes. Using our formulas, Car A is 1.33 times faster than Car B, and Car A is also 33% faster than Car B:</a:t>
            </a:r>
          </a:p>
        </p:txBody>
      </p:sp>
      <p:pic>
        <p:nvPicPr>
          <p:cNvPr id="3" name="Picture 2">
            <a:extLst>
              <a:ext uri="{FF2B5EF4-FFF2-40B4-BE49-F238E27FC236}">
                <a16:creationId xmlns:a16="http://schemas.microsoft.com/office/drawing/2014/main" id="{8F136506-CFB3-46A6-BF8D-20839173E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267200"/>
            <a:ext cx="5960529" cy="913431"/>
          </a:xfrm>
          <a:prstGeom prst="rect">
            <a:avLst/>
          </a:prstGeom>
        </p:spPr>
      </p:pic>
      <p:pic>
        <p:nvPicPr>
          <p:cNvPr id="5" name="Picture 4">
            <a:extLst>
              <a:ext uri="{FF2B5EF4-FFF2-40B4-BE49-F238E27FC236}">
                <a16:creationId xmlns:a16="http://schemas.microsoft.com/office/drawing/2014/main" id="{DE3BB8E6-28F4-4E12-86F7-AFB45656A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5257800"/>
            <a:ext cx="6705605" cy="838200"/>
          </a:xfrm>
          <a:prstGeom prst="rect">
            <a:avLst/>
          </a:prstGeom>
        </p:spPr>
      </p:pic>
    </p:spTree>
  </p:cSld>
  <p:clrMapOvr>
    <a:masterClrMapping/>
  </p:clrMapOvr>
</p:sld>
</file>

<file path=ppt/theme/theme1.xml><?xml version="1.0" encoding="utf-8"?>
<a:theme xmlns:a="http://schemas.openxmlformats.org/drawingml/2006/main" name="ECOA_Mstr">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sz="2000" b="0" i="0" u="none"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sz="2000" b="0" i="0" u="none"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7300</TotalTime>
  <Words>5464</Words>
  <Application>Microsoft Macintosh PowerPoint</Application>
  <PresentationFormat>On-screen Show (4:3)</PresentationFormat>
  <Paragraphs>447</Paragraphs>
  <Slides>76</Slides>
  <Notes>74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Courier New</vt:lpstr>
      <vt:lpstr>Symbol</vt:lpstr>
      <vt:lpstr>Times New Roman</vt:lpstr>
      <vt:lpstr>ECOA_Mstr</vt:lpstr>
      <vt:lpstr>PowerPoint Presentation</vt:lpstr>
      <vt:lpstr>Objectives</vt:lpstr>
      <vt:lpstr>11.1 Introduction</vt:lpstr>
      <vt:lpstr>11.2 Computer Performance Equations (1 of 3)</vt:lpstr>
      <vt:lpstr>11.2 Computer Performance Equations (2 of 3) </vt:lpstr>
      <vt:lpstr>11.2 Computer Performance Equations (3 of 3)</vt:lpstr>
      <vt:lpstr>11.3 Mathematical Preliminaries  (1 of 17)</vt:lpstr>
      <vt:lpstr>11.3 Mathematical Preliminaries (2 of 17)</vt:lpstr>
      <vt:lpstr>11.3 Mathematical Preliminaries (3 of 17)</vt:lpstr>
      <vt:lpstr>11.3 Mathematical Preliminaries (4 of 17)</vt:lpstr>
      <vt:lpstr>11.3 Mathematical Preliminaries (5 of 17)</vt:lpstr>
      <vt:lpstr>11.3 Mathematical Preliminaries  (6 of 17)</vt:lpstr>
      <vt:lpstr>11.3 Mathematical Preliminaries (7 of 17)</vt:lpstr>
      <vt:lpstr>11.3 Mathematical Preliminaries  (8 of 17)</vt:lpstr>
      <vt:lpstr>11.3 Mathematical Preliminaries (9 of 17)</vt:lpstr>
      <vt:lpstr>11.3 Mathematical Preliminaries (10 of 17)</vt:lpstr>
      <vt:lpstr>11.3 Mathematical Preliminaries (11 of 17)</vt:lpstr>
      <vt:lpstr>11.3 Mathematical Preliminaries  (12 of 17)</vt:lpstr>
      <vt:lpstr>11.3 Mathematical Preliminaries (13 of 17)</vt:lpstr>
      <vt:lpstr>11.3 Mathematical Preliminaries (14 of 17)</vt:lpstr>
      <vt:lpstr>11.3 Mathematical Preliminaries  (15 of 17)</vt:lpstr>
      <vt:lpstr>11.3 Mathematical Preliminaries (16 of 17)</vt:lpstr>
      <vt:lpstr>11.3 Mathematical Preliminaries (17 of 17)</vt:lpstr>
      <vt:lpstr>11.4 Benchmarking (1 of 12)</vt:lpstr>
      <vt:lpstr>11.4 Benchmarking (2 of 12)</vt:lpstr>
      <vt:lpstr>11.4 Benchmarking (3 of 12)</vt:lpstr>
      <vt:lpstr>11.4 Benchmarking (4 of 12)</vt:lpstr>
      <vt:lpstr>11.4 Benchmarking (5 of 12)</vt:lpstr>
      <vt:lpstr>11.4 Benchmarking (6 of 12)</vt:lpstr>
      <vt:lpstr>11.4 Benchmarking (7 of 12)</vt:lpstr>
      <vt:lpstr>11.4 Benchmarking (8 of 12)</vt:lpstr>
      <vt:lpstr>11.4 Benchmarking (9 of 12)</vt:lpstr>
      <vt:lpstr>11.4 Benchmarking (10 of 12)</vt:lpstr>
      <vt:lpstr>11.4 Benchmarking (11 of 12)</vt:lpstr>
      <vt:lpstr>11.4 Benchmarking (12 of 12)</vt:lpstr>
      <vt:lpstr>11.5 CPU Performance Optimization (1 of 15)</vt:lpstr>
      <vt:lpstr>11.5 CPU Performance Optimization (2 of 15)</vt:lpstr>
      <vt:lpstr>11.5 CPU Performance Optimization (3 of 15)</vt:lpstr>
      <vt:lpstr>11.5 CPU Performance Optimization (4 of 15)</vt:lpstr>
      <vt:lpstr>11.5 CPU Performance Optimization (5 of 15)</vt:lpstr>
      <vt:lpstr>11.5 CPU Performance Optimization (6 of 15)</vt:lpstr>
      <vt:lpstr>11.5 CPU Performance Optimization (7 of 15)</vt:lpstr>
      <vt:lpstr>11.5 CPU Performance Optimization (8 of 15)</vt:lpstr>
      <vt:lpstr>11.5 CPU Performance Optimization (9 of 15)</vt:lpstr>
      <vt:lpstr>11.5 CPU Performance Optimization (10 of 15)</vt:lpstr>
      <vt:lpstr>11.5 CPU Performance Optimization (11 of 15)</vt:lpstr>
      <vt:lpstr>11.5 CPU Performance Optimization (12 of 15)</vt:lpstr>
      <vt:lpstr>11.5 CPU Performance Optimization (13 of 15)</vt:lpstr>
      <vt:lpstr>11.5 CPU Performance Optimization (14 of 15)</vt:lpstr>
      <vt:lpstr>11.5 CPU Performance Optimization (15 of 15)</vt:lpstr>
      <vt:lpstr>11.6 Disk Performance (1 of 23)</vt:lpstr>
      <vt:lpstr>11.6 Disk Performance (2 of 23)</vt:lpstr>
      <vt:lpstr>11.6 Disk Performance (3 of 23)</vt:lpstr>
      <vt:lpstr>11.6 Disk Performance (4 of 23)</vt:lpstr>
      <vt:lpstr>11.6 Disk Performance (5 of 23)</vt:lpstr>
      <vt:lpstr>11.6 Disk Performance (6 of 23)</vt:lpstr>
      <vt:lpstr>11.6 Disk Performance (7 of 23)</vt:lpstr>
      <vt:lpstr>11.6 Disk Performance (8 of 23)</vt:lpstr>
      <vt:lpstr>11.6 Disk Performance (9 of 23)</vt:lpstr>
      <vt:lpstr>11.6 Disk Performance (10 of 23)</vt:lpstr>
      <vt:lpstr>11.6 Disk Performance (11 of 23)</vt:lpstr>
      <vt:lpstr>11.6 Disk Performance (12 of 23)</vt:lpstr>
      <vt:lpstr>11.6 Disk Performance (13 of 23)</vt:lpstr>
      <vt:lpstr>11.6 Disk Performance (14 of 23)</vt:lpstr>
      <vt:lpstr>11.6 Disk Performance (15 of 23)</vt:lpstr>
      <vt:lpstr>11.6 Disk Performance (16 of 23)</vt:lpstr>
      <vt:lpstr>11.6 Disk Performance (17 of 23)</vt:lpstr>
      <vt:lpstr>11.6 Disk Performance (18 of 23)</vt:lpstr>
      <vt:lpstr>11.6 Disk Performance (19 of 23)</vt:lpstr>
      <vt:lpstr>11.6 Disk Performance (20 of 23)</vt:lpstr>
      <vt:lpstr>11.6 Disk Performance (21 of 23)</vt:lpstr>
      <vt:lpstr>11.6 Disk Performance (22 of 23)</vt:lpstr>
      <vt:lpstr>11.6 Disk Performance (23 of 23)</vt:lpstr>
      <vt:lpstr>Conclusion (1 of 3)</vt:lpstr>
      <vt:lpstr>Conclusion (2 of 3)</vt:lpstr>
      <vt:lpstr>Conclusion (3 of 3)</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dc:title>
  <dc:creator>Null &amp; Lobur</dc:creator>
  <cp:lastModifiedBy>Jessica deMartin</cp:lastModifiedBy>
  <cp:revision>424</cp:revision>
  <dcterms:created xsi:type="dcterms:W3CDTF">2002-11-19T23:57:00Z</dcterms:created>
  <dcterms:modified xsi:type="dcterms:W3CDTF">2018-03-19T14:18:23Z</dcterms:modified>
</cp:coreProperties>
</file>